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65" r:id="rId2"/>
    <p:sldId id="267" r:id="rId3"/>
    <p:sldId id="269" r:id="rId4"/>
    <p:sldId id="268" r:id="rId5"/>
    <p:sldId id="271" r:id="rId6"/>
    <p:sldId id="260" r:id="rId7"/>
    <p:sldId id="263" r:id="rId8"/>
    <p:sldId id="257" r:id="rId9"/>
    <p:sldId id="258" r:id="rId10"/>
    <p:sldId id="273" r:id="rId11"/>
    <p:sldId id="277" r:id="rId12"/>
    <p:sldId id="278" r:id="rId13"/>
    <p:sldId id="272" r:id="rId14"/>
    <p:sldId id="280" r:id="rId15"/>
    <p:sldId id="763" r:id="rId16"/>
    <p:sldId id="760" r:id="rId17"/>
    <p:sldId id="764" r:id="rId18"/>
    <p:sldId id="275" r:id="rId19"/>
    <p:sldId id="765" r:id="rId20"/>
    <p:sldId id="767" r:id="rId21"/>
    <p:sldId id="766" r:id="rId22"/>
    <p:sldId id="778" r:id="rId23"/>
    <p:sldId id="822" r:id="rId24"/>
    <p:sldId id="768" r:id="rId25"/>
    <p:sldId id="769" r:id="rId26"/>
    <p:sldId id="770" r:id="rId27"/>
    <p:sldId id="772" r:id="rId28"/>
    <p:sldId id="823" r:id="rId29"/>
    <p:sldId id="831" r:id="rId30"/>
    <p:sldId id="819" r:id="rId31"/>
    <p:sldId id="773" r:id="rId32"/>
    <p:sldId id="780" r:id="rId33"/>
    <p:sldId id="781" r:id="rId34"/>
    <p:sldId id="782" r:id="rId35"/>
    <p:sldId id="783" r:id="rId36"/>
    <p:sldId id="784" r:id="rId37"/>
    <p:sldId id="785" r:id="rId38"/>
    <p:sldId id="786" r:id="rId39"/>
    <p:sldId id="787" r:id="rId40"/>
    <p:sldId id="824" r:id="rId41"/>
    <p:sldId id="825" r:id="rId42"/>
    <p:sldId id="826" r:id="rId43"/>
    <p:sldId id="827" r:id="rId44"/>
    <p:sldId id="792" r:id="rId45"/>
    <p:sldId id="830" r:id="rId46"/>
    <p:sldId id="829" r:id="rId47"/>
    <p:sldId id="828" r:id="rId48"/>
    <p:sldId id="794" r:id="rId49"/>
    <p:sldId id="795" r:id="rId50"/>
    <p:sldId id="796" r:id="rId51"/>
    <p:sldId id="797" r:id="rId52"/>
    <p:sldId id="798" r:id="rId53"/>
    <p:sldId id="799" r:id="rId54"/>
    <p:sldId id="800" r:id="rId55"/>
    <p:sldId id="801" r:id="rId56"/>
    <p:sldId id="802" r:id="rId57"/>
    <p:sldId id="803" r:id="rId58"/>
    <p:sldId id="804" r:id="rId59"/>
    <p:sldId id="810" r:id="rId60"/>
    <p:sldId id="811" r:id="rId61"/>
    <p:sldId id="812" r:id="rId62"/>
    <p:sldId id="814" r:id="rId63"/>
    <p:sldId id="815" r:id="rId64"/>
    <p:sldId id="816" r:id="rId65"/>
    <p:sldId id="817" r:id="rId66"/>
    <p:sldId id="818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12308A"/>
    <a:srgbClr val="2962A6"/>
    <a:srgbClr val="CFD5EA"/>
    <a:srgbClr val="385723"/>
    <a:srgbClr val="2F528F"/>
    <a:srgbClr val="5370A2"/>
    <a:srgbClr val="E67E36"/>
    <a:srgbClr val="D38A62"/>
    <a:srgbClr val="E9BE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7" autoAdjust="0"/>
    <p:restoredTop sz="81486" autoAdjust="0"/>
  </p:normalViewPr>
  <p:slideViewPr>
    <p:cSldViewPr snapToGrid="0">
      <p:cViewPr varScale="1">
        <p:scale>
          <a:sx n="70" d="100"/>
          <a:sy n="70" d="100"/>
        </p:scale>
        <p:origin x="1570" y="3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06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72204-4234-4E6D-A29D-B04DF1FB31D7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0945B-191B-423C-8206-FC5F3D0C8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6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608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160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72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7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438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733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4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62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62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9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64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285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140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26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0945B-191B-423C-8206-FC5F3D0C8E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352E0-3FCE-40DD-8D4A-85D484930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5CA20F-36A5-418D-8E86-AEBEEB95D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B2130-07BA-461B-AE83-6358E97B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9E20-8622-49F5-BE70-1609FD242C6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34A86-1D32-4C10-B5DB-219676B9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C9502D-378D-488C-824D-703DBDEE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566DF-BAFC-4F2F-853F-B7C0A82F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8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9" descr="85"/>
          <p:cNvPicPr>
            <a:picLocks noChangeAspect="1" noChangeArrowheads="1"/>
          </p:cNvPicPr>
          <p:nvPr userDrawn="1"/>
        </p:nvPicPr>
        <p:blipFill>
          <a:blip r:embed="rId2" cstate="print"/>
          <a:srcRect t="83896"/>
          <a:stretch>
            <a:fillRect/>
          </a:stretch>
        </p:blipFill>
        <p:spPr bwMode="auto">
          <a:xfrm rot="10800000" flipV="1">
            <a:off x="332976" y="740903"/>
            <a:ext cx="5760000" cy="106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435576" y="139460"/>
            <a:ext cx="10320469" cy="707886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bevelT w="0" h="0"/>
              <a:contourClr>
                <a:schemeClr val="bg1"/>
              </a:contourClr>
            </a:sp3d>
          </a:bodyPr>
          <a:lstStyle>
            <a:lvl1pPr marL="0" algn="l" defTabSz="914406" rtl="0" eaLnBrk="1" latinLnBrk="1" hangingPunct="1">
              <a:spcBef>
                <a:spcPct val="0"/>
              </a:spcBef>
              <a:buNone/>
              <a:defRPr lang="ko-KR" altLang="en-US" sz="2400" kern="1200" dirty="0">
                <a:gradFill flip="none" rotWithShape="1">
                  <a:gsLst>
                    <a:gs pos="0">
                      <a:schemeClr val="tx1"/>
                    </a:gs>
                    <a:gs pos="100000">
                      <a:srgbClr val="0B2A6F"/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FF"/>
                  </a:glow>
                  <a:outerShdw blurRad="63500" dist="50800" dir="2700000" algn="tl" rotWithShape="0">
                    <a:prstClr val="black">
                      <a:alpha val="89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r>
              <a:rPr lang="ko-KR" altLang="en-US" dirty="0"/>
              <a:t>시나리오 생성</a:t>
            </a:r>
          </a:p>
        </p:txBody>
      </p:sp>
      <p:cxnSp>
        <p:nvCxnSpPr>
          <p:cNvPr id="26" name="직선 연결선 25"/>
          <p:cNvCxnSpPr/>
          <p:nvPr userDrawn="1"/>
        </p:nvCxnSpPr>
        <p:spPr>
          <a:xfrm>
            <a:off x="291212" y="6580927"/>
            <a:ext cx="10992001" cy="1588"/>
          </a:xfrm>
          <a:prstGeom prst="line">
            <a:avLst/>
          </a:prstGeom>
          <a:ln w="22225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www.alio.go.kr/common/include/view_image.jsp?hs_file_path=/file/BusImage/C0251Z.bmp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6842" b="34737"/>
          <a:stretch>
            <a:fillRect/>
          </a:stretch>
        </p:blipFill>
        <p:spPr bwMode="auto">
          <a:xfrm>
            <a:off x="198152" y="6639233"/>
            <a:ext cx="1080341" cy="159685"/>
          </a:xfrm>
          <a:prstGeom prst="rect">
            <a:avLst/>
          </a:prstGeom>
          <a:noFill/>
        </p:spPr>
      </p:pic>
      <p:pic>
        <p:nvPicPr>
          <p:cNvPr id="28" name="그림 27" descr="유리구슬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1529778" y="6525329"/>
            <a:ext cx="399017" cy="429376"/>
          </a:xfrm>
          <a:prstGeom prst="rect">
            <a:avLst/>
          </a:prstGeom>
        </p:spPr>
      </p:pic>
      <p:sp>
        <p:nvSpPr>
          <p:cNvPr id="29" name="슬라이드 번호 개체 틀 5"/>
          <p:cNvSpPr>
            <a:spLocks noGrp="1"/>
          </p:cNvSpPr>
          <p:nvPr userDrawn="1"/>
        </p:nvSpPr>
        <p:spPr>
          <a:xfrm>
            <a:off x="11354635" y="6474454"/>
            <a:ext cx="749299" cy="365125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62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012B4-42AE-4F16-9EE5-5384FDAC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2" y="365126"/>
            <a:ext cx="11704320" cy="315912"/>
          </a:xfrm>
        </p:spPr>
        <p:txBody>
          <a:bodyPr>
            <a:noAutofit/>
          </a:bodyPr>
          <a:lstStyle>
            <a:lvl1pPr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0E4C2-B01C-4801-A721-46B8241FD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1" y="762000"/>
            <a:ext cx="11704319" cy="5414963"/>
          </a:xfrm>
        </p:spPr>
        <p:txBody>
          <a:bodyPr>
            <a:normAutofit/>
          </a:bodyPr>
          <a:lstStyle>
            <a:lvl1pPr>
              <a:defRPr sz="1800"/>
            </a:lvl1pPr>
            <a:lvl2pPr marL="534988" indent="-228600">
              <a:buFont typeface="Wingdings" panose="05000000000000000000" pitchFamily="2" charset="2"/>
              <a:buChar char="§"/>
              <a:defRPr sz="1600"/>
            </a:lvl2pPr>
            <a:lvl3pPr marL="896938" indent="-228600">
              <a:buFont typeface="Wingdings" panose="05000000000000000000" pitchFamily="2" charset="2"/>
              <a:buChar char="Ø"/>
              <a:defRPr sz="1400"/>
            </a:lvl3pPr>
            <a:lvl4pPr marL="1258888" indent="-228600">
              <a:defRPr sz="1200"/>
            </a:lvl4pPr>
            <a:lvl5pPr marL="1793875" indent="-228600"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6949C-E13F-46C0-B2D4-4518E926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0377" y="6382726"/>
            <a:ext cx="2743200" cy="365125"/>
          </a:xfrm>
        </p:spPr>
        <p:txBody>
          <a:bodyPr/>
          <a:lstStyle/>
          <a:p>
            <a:fld id="{F9D99E20-8622-49F5-BE70-1609FD242C6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431DB-7256-4DE0-9C2B-5535A958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4834" y="6382726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910E01-AC27-4629-8503-10379527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0892" y="6382726"/>
            <a:ext cx="2743200" cy="365125"/>
          </a:xfrm>
        </p:spPr>
        <p:txBody>
          <a:bodyPr/>
          <a:lstStyle/>
          <a:p>
            <a:fld id="{E8A566DF-BAFC-4F2F-853F-B7C0A82FC0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79" descr="85">
            <a:extLst>
              <a:ext uri="{FF2B5EF4-FFF2-40B4-BE49-F238E27FC236}">
                <a16:creationId xmlns:a16="http://schemas.microsoft.com/office/drawing/2014/main" id="{66E74276-C3CC-4B41-A314-A4E04BDC8D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t="83896"/>
          <a:stretch>
            <a:fillRect/>
          </a:stretch>
        </p:blipFill>
        <p:spPr bwMode="auto">
          <a:xfrm rot="10800000" flipV="1">
            <a:off x="292073" y="684932"/>
            <a:ext cx="4730907" cy="10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080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0E4C2-B01C-4801-A721-46B8241FD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1" y="762000"/>
            <a:ext cx="11704319" cy="5414963"/>
          </a:xfrm>
        </p:spPr>
        <p:txBody>
          <a:bodyPr>
            <a:normAutofit/>
          </a:bodyPr>
          <a:lstStyle>
            <a:lvl1pPr>
              <a:defRPr sz="1800"/>
            </a:lvl1pPr>
            <a:lvl2pPr marL="534988" indent="-228600">
              <a:buFont typeface="Wingdings" panose="05000000000000000000" pitchFamily="2" charset="2"/>
              <a:buChar char="§"/>
              <a:defRPr sz="1600"/>
            </a:lvl2pPr>
            <a:lvl3pPr marL="896938" indent="-228600">
              <a:buFont typeface="Wingdings" panose="05000000000000000000" pitchFamily="2" charset="2"/>
              <a:buChar char="Ø"/>
              <a:defRPr sz="1400"/>
            </a:lvl3pPr>
            <a:lvl4pPr marL="1258888" indent="-228600">
              <a:defRPr sz="1200"/>
            </a:lvl4pPr>
            <a:lvl5pPr marL="1793875" indent="-228600"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6949C-E13F-46C0-B2D4-4518E926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0377" y="6382726"/>
            <a:ext cx="2743200" cy="365125"/>
          </a:xfrm>
        </p:spPr>
        <p:txBody>
          <a:bodyPr/>
          <a:lstStyle/>
          <a:p>
            <a:fld id="{F9D99E20-8622-49F5-BE70-1609FD242C6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431DB-7256-4DE0-9C2B-5535A958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4834" y="6382726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910E01-AC27-4629-8503-10379527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0892" y="6382726"/>
            <a:ext cx="2743200" cy="365125"/>
          </a:xfrm>
        </p:spPr>
        <p:txBody>
          <a:bodyPr/>
          <a:lstStyle/>
          <a:p>
            <a:fld id="{E8A566DF-BAFC-4F2F-853F-B7C0A82FC0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79" descr="85">
            <a:extLst>
              <a:ext uri="{FF2B5EF4-FFF2-40B4-BE49-F238E27FC236}">
                <a16:creationId xmlns:a16="http://schemas.microsoft.com/office/drawing/2014/main" id="{66E74276-C3CC-4B41-A314-A4E04BDC8D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 t="83896"/>
          <a:stretch>
            <a:fillRect/>
          </a:stretch>
        </p:blipFill>
        <p:spPr bwMode="auto">
          <a:xfrm rot="10800000" flipV="1">
            <a:off x="292073" y="684932"/>
            <a:ext cx="4730907" cy="10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www.alio.go.kr/common/include/view_image.jsp?hs_file_path=/file/BusImage/C0251Z.bmp">
            <a:extLst>
              <a:ext uri="{FF2B5EF4-FFF2-40B4-BE49-F238E27FC236}">
                <a16:creationId xmlns:a16="http://schemas.microsoft.com/office/drawing/2014/main" id="{C49F54DE-D2B7-40A0-8DF0-719C9D58AE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6842" b="34737"/>
          <a:stretch>
            <a:fillRect/>
          </a:stretch>
        </p:blipFill>
        <p:spPr bwMode="auto">
          <a:xfrm>
            <a:off x="123321" y="6423544"/>
            <a:ext cx="1525811" cy="283488"/>
          </a:xfrm>
          <a:prstGeom prst="rect">
            <a:avLst/>
          </a:prstGeom>
          <a:noFill/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C351E67-B5CB-49DC-8BD8-6DFF8E85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2" y="365126"/>
            <a:ext cx="11704320" cy="315912"/>
          </a:xfrm>
        </p:spPr>
        <p:txBody>
          <a:bodyPr>
            <a:noAutofit/>
          </a:bodyPr>
          <a:lstStyle>
            <a:lvl1pPr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8278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719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2C9C5A-B3EC-4EC1-B116-4D8698085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E4194D-5473-4DD1-B095-3319FB45E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7D84E-DF5C-44F5-AAB6-B1684DE6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99E20-8622-49F5-BE70-1609FD242C6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C6CA4-C06F-44B3-B404-E1BB94FB3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5D8D0-2177-48C6-A6B7-EC92BC99E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566DF-BAFC-4F2F-853F-B7C0A82F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64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73BCEA90-F7D5-4EC1-9BE2-5A49A20F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848F91B-FA65-4A06-A177-8CCF7EBC8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78410" cy="6195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실외, 거리이(가) 표시된 사진&#10;&#10;자동 생성된 설명">
            <a:extLst>
              <a:ext uri="{FF2B5EF4-FFF2-40B4-BE49-F238E27FC236}">
                <a16:creationId xmlns:a16="http://schemas.microsoft.com/office/drawing/2014/main" id="{EC93F635-F4C5-458E-ADCF-091CDCE30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" r="3769" b="1"/>
          <a:stretch/>
        </p:blipFill>
        <p:spPr>
          <a:xfrm>
            <a:off x="589282" y="0"/>
            <a:ext cx="11013439" cy="6195072"/>
          </a:xfrm>
          <a:prstGeom prst="rect">
            <a:avLst/>
          </a:prstGeom>
        </p:spPr>
      </p:pic>
      <p:sp>
        <p:nvSpPr>
          <p:cNvPr id="67" name="Graphic 14">
            <a:extLst>
              <a:ext uri="{FF2B5EF4-FFF2-40B4-BE49-F238E27FC236}">
                <a16:creationId xmlns:a16="http://schemas.microsoft.com/office/drawing/2014/main" id="{2CF7CF5F-D747-47B3-80B1-839275044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-2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07191F-6164-48BF-BA83-AF81F6211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632" y="914399"/>
            <a:ext cx="9283781" cy="2595563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000">
                <a:solidFill>
                  <a:schemeClr val="bg1"/>
                </a:solidFill>
              </a:rPr>
              <a:t>VT-MAK  </a:t>
            </a:r>
            <a:r>
              <a:rPr lang="ko-KR" altLang="en-US" sz="5000">
                <a:solidFill>
                  <a:schemeClr val="bg1"/>
                </a:solidFill>
              </a:rPr>
              <a:t>설명서</a:t>
            </a:r>
          </a:p>
        </p:txBody>
      </p:sp>
      <p:sp>
        <p:nvSpPr>
          <p:cNvPr id="69" name="Graphic 14">
            <a:extLst>
              <a:ext uri="{FF2B5EF4-FFF2-40B4-BE49-F238E27FC236}">
                <a16:creationId xmlns:a16="http://schemas.microsoft.com/office/drawing/2014/main" id="{820B6604-1FF9-43F5-AC47-3D41CB2F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48800" y="411137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8779F6-5395-4B82-BDCB-4ADF6A5B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Graphic 14">
            <a:extLst>
              <a:ext uri="{FF2B5EF4-FFF2-40B4-BE49-F238E27FC236}">
                <a16:creationId xmlns:a16="http://schemas.microsoft.com/office/drawing/2014/main" id="{CE1108CD-786E-4304-9504-9C5AD648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448800" y="-1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0191CD-D48F-4F7A-8077-0380603A2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86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 descr="텍스트, 사람, 서있는이(가) 표시된 사진&#10;&#10;자동 생성된 설명">
            <a:extLst>
              <a:ext uri="{FF2B5EF4-FFF2-40B4-BE49-F238E27FC236}">
                <a16:creationId xmlns:a16="http://schemas.microsoft.com/office/drawing/2014/main" id="{719559C4-A8F1-44B8-B86B-98EB698D6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D9FC4F-0BFE-4FA6-BA6D-A96E9D10B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실행 방법</a:t>
            </a:r>
          </a:p>
        </p:txBody>
      </p:sp>
    </p:spTree>
    <p:extLst>
      <p:ext uri="{BB962C8B-B14F-4D97-AF65-F5344CB8AC3E}">
        <p14:creationId xmlns:p14="http://schemas.microsoft.com/office/powerpoint/2010/main" val="287487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방법</a:t>
            </a:r>
            <a:r>
              <a:rPr lang="en-US" altLang="ko-KR" dirty="0"/>
              <a:t>(VR Forces )</a:t>
            </a:r>
            <a:endParaRPr lang="ko-KR" altLang="en-US" dirty="0"/>
          </a:p>
        </p:txBody>
      </p:sp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D476EDA-EE81-49C5-B4D3-2E7771AC7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98" b="18049"/>
          <a:stretch/>
        </p:blipFill>
        <p:spPr>
          <a:xfrm>
            <a:off x="8715626" y="1895710"/>
            <a:ext cx="3168763" cy="2609384"/>
          </a:xfrm>
          <a:prstGeom prst="rect">
            <a:avLst/>
          </a:prstGeom>
        </p:spPr>
      </p:pic>
      <p:pic>
        <p:nvPicPr>
          <p:cNvPr id="8" name="그림 7" descr="텍스트, 전자기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E6ACA4F4-77A3-4DEC-BD41-8E3ED0322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4" t="23442" r="51890" b="25338"/>
          <a:stretch/>
        </p:blipFill>
        <p:spPr>
          <a:xfrm rot="5400000">
            <a:off x="5023897" y="1098397"/>
            <a:ext cx="2609384" cy="420401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B99F388-92B5-404B-90EF-BB87FAB5BD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62" t="11169" r="19227" b="24254"/>
          <a:stretch/>
        </p:blipFill>
        <p:spPr>
          <a:xfrm>
            <a:off x="152837" y="1895710"/>
            <a:ext cx="3788715" cy="2609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491FD-D16B-4CAF-AD0A-2FACA792EF1C}"/>
              </a:ext>
            </a:extLst>
          </p:cNvPr>
          <p:cNvSpPr txBox="1"/>
          <p:nvPr/>
        </p:nvSpPr>
        <p:spPr>
          <a:xfrm>
            <a:off x="4226583" y="5040351"/>
            <a:ext cx="420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2. ‘Server is success,,,’ </a:t>
            </a:r>
            <a:r>
              <a:rPr lang="ko-KR" altLang="en-US" dirty="0">
                <a:latin typeface="+mn-ea"/>
              </a:rPr>
              <a:t>라고 뜨면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VR-</a:t>
            </a:r>
            <a:r>
              <a:rPr lang="en-US" altLang="ko-KR" dirty="0" err="1">
                <a:latin typeface="+mn-ea"/>
              </a:rPr>
              <a:t>Forces_GUI_Simulation</a:t>
            </a:r>
            <a:r>
              <a:rPr lang="en-US" altLang="ko-KR" dirty="0">
                <a:latin typeface="+mn-ea"/>
              </a:rPr>
              <a:t> Engine (64bit)</a:t>
            </a:r>
            <a:r>
              <a:rPr lang="ko-KR" altLang="en-US" dirty="0">
                <a:latin typeface="+mn-ea"/>
              </a:rPr>
              <a:t>파일 실행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A1F08-9939-4CE0-A9C8-014F1B20C8A1}"/>
              </a:ext>
            </a:extLst>
          </p:cNvPr>
          <p:cNvSpPr txBox="1"/>
          <p:nvPr/>
        </p:nvSpPr>
        <p:spPr>
          <a:xfrm>
            <a:off x="152837" y="5040351"/>
            <a:ext cx="407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en-US" altLang="ko-KR" dirty="0" err="1">
                <a:latin typeface="+mn-ea"/>
              </a:rPr>
              <a:t>Lmtools</a:t>
            </a:r>
            <a:r>
              <a:rPr lang="ko-KR" altLang="en-US" dirty="0">
                <a:latin typeface="+mn-ea"/>
              </a:rPr>
              <a:t> 실행 후 </a:t>
            </a:r>
            <a:r>
              <a:rPr lang="en-US" altLang="ko-KR" dirty="0">
                <a:latin typeface="+mn-ea"/>
              </a:rPr>
              <a:t>Start/stop/Reread </a:t>
            </a:r>
            <a:r>
              <a:rPr lang="ko-KR" altLang="en-US" dirty="0">
                <a:latin typeface="+mn-ea"/>
              </a:rPr>
              <a:t>탭에서 </a:t>
            </a:r>
            <a:r>
              <a:rPr lang="en-US" altLang="ko-KR" dirty="0">
                <a:latin typeface="+mn-ea"/>
              </a:rPr>
              <a:t>Start server </a:t>
            </a:r>
            <a:r>
              <a:rPr lang="ko-KR" altLang="en-US" dirty="0">
                <a:latin typeface="+mn-ea"/>
              </a:rPr>
              <a:t>클릭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DBA0A-BC8F-4F14-AE16-90D5045CB99F}"/>
              </a:ext>
            </a:extLst>
          </p:cNvPr>
          <p:cNvSpPr txBox="1"/>
          <p:nvPr/>
        </p:nvSpPr>
        <p:spPr>
          <a:xfrm>
            <a:off x="8430595" y="5040351"/>
            <a:ext cx="394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3. DIS </a:t>
            </a:r>
            <a:r>
              <a:rPr lang="ko-KR" altLang="en-US" dirty="0">
                <a:latin typeface="+mn-ea"/>
              </a:rPr>
              <a:t>태그 클릭 후  </a:t>
            </a:r>
            <a:r>
              <a:rPr lang="en-US" altLang="ko-KR" dirty="0">
                <a:latin typeface="+mn-ea"/>
              </a:rPr>
              <a:t>Launch </a:t>
            </a:r>
          </a:p>
          <a:p>
            <a:r>
              <a:rPr lang="ko-KR" altLang="en-US" dirty="0">
                <a:latin typeface="+mn-ea"/>
              </a:rPr>
              <a:t>버튼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클릭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cmd</a:t>
            </a:r>
            <a:r>
              <a:rPr lang="ko-KR" altLang="en-US" dirty="0">
                <a:latin typeface="+mn-ea"/>
              </a:rPr>
              <a:t>창은 그대로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두기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265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방법</a:t>
            </a:r>
            <a:r>
              <a:rPr lang="en-US" altLang="ko-KR" dirty="0"/>
              <a:t>(VR logger)</a:t>
            </a:r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B99F388-92B5-404B-90EF-BB87FAB5B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2" t="11169" r="19227" b="24254"/>
          <a:stretch/>
        </p:blipFill>
        <p:spPr>
          <a:xfrm>
            <a:off x="152837" y="1895710"/>
            <a:ext cx="3788715" cy="2609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491FD-D16B-4CAF-AD0A-2FACA792EF1C}"/>
              </a:ext>
            </a:extLst>
          </p:cNvPr>
          <p:cNvSpPr txBox="1"/>
          <p:nvPr/>
        </p:nvSpPr>
        <p:spPr>
          <a:xfrm>
            <a:off x="4226583" y="5040351"/>
            <a:ext cx="420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2. ‘Server is success,,,’ </a:t>
            </a:r>
            <a:r>
              <a:rPr lang="ko-KR" altLang="en-US" dirty="0">
                <a:latin typeface="+mn-ea"/>
              </a:rPr>
              <a:t>라고 뜨면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Logger DIS (64bit)</a:t>
            </a:r>
            <a:r>
              <a:rPr lang="ko-KR" altLang="en-US" dirty="0">
                <a:latin typeface="+mn-ea"/>
              </a:rPr>
              <a:t>파일 실행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A1F08-9939-4CE0-A9C8-014F1B20C8A1}"/>
              </a:ext>
            </a:extLst>
          </p:cNvPr>
          <p:cNvSpPr txBox="1"/>
          <p:nvPr/>
        </p:nvSpPr>
        <p:spPr>
          <a:xfrm>
            <a:off x="152837" y="5040351"/>
            <a:ext cx="420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en-US" altLang="ko-KR" dirty="0" err="1">
                <a:latin typeface="+mn-ea"/>
              </a:rPr>
              <a:t>Lmtools</a:t>
            </a:r>
            <a:r>
              <a:rPr lang="ko-KR" altLang="en-US" dirty="0">
                <a:latin typeface="+mn-ea"/>
              </a:rPr>
              <a:t> 실행 후 </a:t>
            </a:r>
            <a:r>
              <a:rPr lang="en-US" altLang="ko-KR" dirty="0">
                <a:latin typeface="+mn-ea"/>
              </a:rPr>
              <a:t>Start/stop/Reread </a:t>
            </a:r>
            <a:r>
              <a:rPr lang="ko-KR" altLang="en-US" dirty="0">
                <a:latin typeface="+mn-ea"/>
              </a:rPr>
              <a:t>탭에서 </a:t>
            </a:r>
            <a:r>
              <a:rPr lang="en-US" altLang="ko-KR" dirty="0">
                <a:latin typeface="+mn-ea"/>
              </a:rPr>
              <a:t>Start server </a:t>
            </a:r>
            <a:r>
              <a:rPr lang="ko-KR" altLang="en-US" dirty="0">
                <a:latin typeface="+mn-ea"/>
              </a:rPr>
              <a:t>클릭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DBA0A-BC8F-4F14-AE16-90D5045CB99F}"/>
              </a:ext>
            </a:extLst>
          </p:cNvPr>
          <p:cNvSpPr txBox="1"/>
          <p:nvPr/>
        </p:nvSpPr>
        <p:spPr>
          <a:xfrm>
            <a:off x="8654039" y="5040351"/>
            <a:ext cx="353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3.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VR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Logger</a:t>
            </a:r>
            <a:r>
              <a:rPr lang="ko-KR" altLang="en-US" dirty="0">
                <a:latin typeface="+mn-ea"/>
              </a:rPr>
              <a:t> 프로그램 실행</a:t>
            </a:r>
          </a:p>
        </p:txBody>
      </p:sp>
      <p:pic>
        <p:nvPicPr>
          <p:cNvPr id="4" name="그림 3" descr="텍스트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78DA2881-DAC6-4F69-AAD9-F12929C7C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01" r="34751" b="43935"/>
          <a:stretch/>
        </p:blipFill>
        <p:spPr>
          <a:xfrm>
            <a:off x="4470751" y="1895710"/>
            <a:ext cx="3715676" cy="2609384"/>
          </a:xfrm>
          <a:prstGeom prst="rect">
            <a:avLst/>
          </a:prstGeom>
        </p:spPr>
      </p:pic>
      <p:pic>
        <p:nvPicPr>
          <p:cNvPr id="7" name="그림 6" descr="텍스트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E8F7ED95-DF8E-47F8-B20A-4528825A3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48" b="26504"/>
          <a:stretch/>
        </p:blipFill>
        <p:spPr>
          <a:xfrm>
            <a:off x="8715626" y="1895710"/>
            <a:ext cx="3168763" cy="26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4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3E01D00-1BEE-4BD3-A14D-D38145C89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3045E6D-3CBD-46E7-B80F-7EBF03827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조작 방법</a:t>
            </a:r>
          </a:p>
        </p:txBody>
      </p:sp>
    </p:spTree>
    <p:extLst>
      <p:ext uri="{BB962C8B-B14F-4D97-AF65-F5344CB8AC3E}">
        <p14:creationId xmlns:p14="http://schemas.microsoft.com/office/powerpoint/2010/main" val="308280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 방법</a:t>
            </a:r>
            <a:r>
              <a:rPr lang="en-US" altLang="ko-KR" dirty="0"/>
              <a:t>(GUI)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4769124" cy="311757"/>
            <a:chOff x="683568" y="1023662"/>
            <a:chExt cx="4769124" cy="311757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2" y="1023662"/>
              <a:ext cx="4581970" cy="311757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VR-Forces GUI + Simulation Engine 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시 팝업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4769124" cy="18715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33BE7C1-31D5-481B-9BF5-E5105E02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175" y="1560990"/>
            <a:ext cx="4579052" cy="471526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A893AB-D588-4E50-A014-2C30429F6750}"/>
              </a:ext>
            </a:extLst>
          </p:cNvPr>
          <p:cNvSpPr/>
          <p:nvPr/>
        </p:nvSpPr>
        <p:spPr>
          <a:xfrm>
            <a:off x="4451134" y="2811903"/>
            <a:ext cx="4550093" cy="18498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6E4050-A605-4A07-BB1C-E7E8AF03D269}"/>
              </a:ext>
            </a:extLst>
          </p:cNvPr>
          <p:cNvSpPr/>
          <p:nvPr/>
        </p:nvSpPr>
        <p:spPr>
          <a:xfrm>
            <a:off x="4451134" y="3189608"/>
            <a:ext cx="1482305" cy="17357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D754AA-259B-448A-8DE9-50B9FD447166}"/>
              </a:ext>
            </a:extLst>
          </p:cNvPr>
          <p:cNvSpPr/>
          <p:nvPr/>
        </p:nvSpPr>
        <p:spPr>
          <a:xfrm>
            <a:off x="4422175" y="3546891"/>
            <a:ext cx="4579052" cy="24576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C404FC-CF1E-4FFF-9BC3-B031DA6067AC}"/>
              </a:ext>
            </a:extLst>
          </p:cNvPr>
          <p:cNvSpPr/>
          <p:nvPr/>
        </p:nvSpPr>
        <p:spPr>
          <a:xfrm>
            <a:off x="1910081" y="2739736"/>
            <a:ext cx="1857580" cy="37933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최근 불러온 시나리오 선택 목록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1E29B-6967-4C8D-8DF4-52456EAE214F}"/>
              </a:ext>
            </a:extLst>
          </p:cNvPr>
          <p:cNvSpPr/>
          <p:nvPr/>
        </p:nvSpPr>
        <p:spPr>
          <a:xfrm>
            <a:off x="2032001" y="3549264"/>
            <a:ext cx="1735660" cy="37933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 지정 시나리오 불러오기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499113A-035D-4592-A994-34D5EBB7006B}"/>
              </a:ext>
            </a:extLst>
          </p:cNvPr>
          <p:cNvSpPr/>
          <p:nvPr/>
        </p:nvSpPr>
        <p:spPr>
          <a:xfrm>
            <a:off x="1341120" y="4358792"/>
            <a:ext cx="2426541" cy="867566"/>
          </a:xfrm>
          <a:prstGeom prst="roundRect">
            <a:avLst>
              <a:gd name="adj" fmla="val 8685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새 시나리오 작성</a:t>
            </a:r>
            <a:br>
              <a:rPr lang="en-US" altLang="ko-KR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최근 시나리오 목록 선택 시 해당 시나리오가 사용하는 </a:t>
            </a:r>
            <a:r>
              <a:rPr lang="en-US" altLang="ko-KR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SMS, </a:t>
            </a:r>
            <a:r>
              <a:rPr lang="ko-KR" altLang="en-US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지형 및 시나리오 설명 표기</a:t>
            </a:r>
            <a:r>
              <a:rPr lang="en-US" altLang="ko-KR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ko-KR" altLang="en-US" sz="1200" dirty="0">
              <a:solidFill>
                <a:srgbClr val="54545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B9723E2-C37F-4028-81B3-882F9358C5ED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3767661" y="2904395"/>
            <a:ext cx="683473" cy="25008"/>
          </a:xfrm>
          <a:prstGeom prst="line">
            <a:avLst/>
          </a:prstGeom>
          <a:ln w="12700">
            <a:solidFill>
              <a:srgbClr val="FF0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BA08920-B17E-44CC-900A-28A1C151F59F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767661" y="3276397"/>
            <a:ext cx="683473" cy="462534"/>
          </a:xfrm>
          <a:prstGeom prst="line">
            <a:avLst/>
          </a:prstGeom>
          <a:ln w="12700">
            <a:solidFill>
              <a:srgbClr val="FF0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693E30A-696E-4859-A381-EA24305A6C9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767661" y="4792575"/>
            <a:ext cx="683473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29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 방법</a:t>
            </a:r>
            <a:r>
              <a:rPr lang="en-US" altLang="ko-KR" dirty="0"/>
              <a:t>(GUI)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53851" y="941129"/>
            <a:ext cx="2456710" cy="399991"/>
            <a:chOff x="690855" y="1023662"/>
            <a:chExt cx="2579570" cy="311757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2" y="1023662"/>
              <a:ext cx="2321736" cy="311757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VR-Forces </a:t>
              </a:r>
              <a:r>
                <a:rPr lang="ko-KR" altLang="en-US" sz="15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메인화면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GUI</a:t>
              </a:r>
              <a:endPara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767759" y="1335419"/>
              <a:ext cx="2502666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6AFE0EB-7CBC-4AC1-AD06-7935863FA7EE}"/>
              </a:ext>
            </a:extLst>
          </p:cNvPr>
          <p:cNvGrpSpPr/>
          <p:nvPr/>
        </p:nvGrpSpPr>
        <p:grpSpPr>
          <a:xfrm>
            <a:off x="375786" y="1710180"/>
            <a:ext cx="11453291" cy="4576925"/>
            <a:chOff x="40920" y="2001860"/>
            <a:chExt cx="9224718" cy="3791471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684045C-D359-4983-A2AF-2DEAC9130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5185" y="2208569"/>
              <a:ext cx="5836190" cy="3584762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B28B3A4-AD4E-4DCE-B899-4C66E89366BD}"/>
                </a:ext>
              </a:extLst>
            </p:cNvPr>
            <p:cNvSpPr/>
            <p:nvPr/>
          </p:nvSpPr>
          <p:spPr>
            <a:xfrm>
              <a:off x="1725942" y="2319392"/>
              <a:ext cx="2278827" cy="9149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202FDC9-40F4-436D-AF86-8C9F9E37F389}"/>
                </a:ext>
              </a:extLst>
            </p:cNvPr>
            <p:cNvSpPr/>
            <p:nvPr/>
          </p:nvSpPr>
          <p:spPr>
            <a:xfrm>
              <a:off x="1725940" y="2410881"/>
              <a:ext cx="5841990" cy="22319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6F371A-0AAF-45B1-A768-E159CB92E016}"/>
                </a:ext>
              </a:extLst>
            </p:cNvPr>
            <p:cNvSpPr/>
            <p:nvPr/>
          </p:nvSpPr>
          <p:spPr>
            <a:xfrm>
              <a:off x="1725942" y="2634077"/>
              <a:ext cx="920739" cy="213677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4AE281D-1870-4EA0-A5F7-B1D85FB5F498}"/>
                </a:ext>
              </a:extLst>
            </p:cNvPr>
            <p:cNvSpPr/>
            <p:nvPr/>
          </p:nvSpPr>
          <p:spPr>
            <a:xfrm>
              <a:off x="1725941" y="4786727"/>
              <a:ext cx="920739" cy="100660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0E6404-DD0A-42B9-8D33-61173E2B1CFF}"/>
                </a:ext>
              </a:extLst>
            </p:cNvPr>
            <p:cNvSpPr/>
            <p:nvPr/>
          </p:nvSpPr>
          <p:spPr>
            <a:xfrm>
              <a:off x="2646680" y="2631602"/>
              <a:ext cx="4921251" cy="316172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41D0F72-0525-4656-9AEA-2CDD32052F3C}"/>
                </a:ext>
              </a:extLst>
            </p:cNvPr>
            <p:cNvSpPr/>
            <p:nvPr/>
          </p:nvSpPr>
          <p:spPr>
            <a:xfrm>
              <a:off x="7444106" y="2630283"/>
              <a:ext cx="123825" cy="54989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BA86B17-BBD6-49C4-A38D-7A33227E4522}"/>
                </a:ext>
              </a:extLst>
            </p:cNvPr>
            <p:cNvSpPr/>
            <p:nvPr/>
          </p:nvSpPr>
          <p:spPr>
            <a:xfrm>
              <a:off x="7444105" y="3205330"/>
              <a:ext cx="123825" cy="51459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0E0B069-4F30-44A5-AF56-0F255627CE79}"/>
                </a:ext>
              </a:extLst>
            </p:cNvPr>
            <p:cNvSpPr/>
            <p:nvPr/>
          </p:nvSpPr>
          <p:spPr>
            <a:xfrm>
              <a:off x="40920" y="2305082"/>
              <a:ext cx="1224136" cy="37933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메뉴 항목</a:t>
              </a: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37D10A0-72D2-4E1D-AEFA-EED00998F46B}"/>
                </a:ext>
              </a:extLst>
            </p:cNvPr>
            <p:cNvCxnSpPr>
              <a:cxnSpLocks/>
              <a:stCxn id="51" idx="2"/>
              <a:endCxn id="44" idx="1"/>
            </p:cNvCxnSpPr>
            <p:nvPr/>
          </p:nvCxnSpPr>
          <p:spPr>
            <a:xfrm rot="5400000" flipH="1" flipV="1">
              <a:off x="1029826" y="1988300"/>
              <a:ext cx="319278" cy="1072954"/>
            </a:xfrm>
            <a:prstGeom prst="bentConnector4">
              <a:avLst>
                <a:gd name="adj1" fmla="val -59312"/>
                <a:gd name="adj2" fmla="val 78522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69A4BD58-9B2B-46E5-AE63-6B5588464302}"/>
                </a:ext>
              </a:extLst>
            </p:cNvPr>
            <p:cNvSpPr/>
            <p:nvPr/>
          </p:nvSpPr>
          <p:spPr>
            <a:xfrm>
              <a:off x="8041502" y="2001860"/>
              <a:ext cx="1224136" cy="37933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기능 단축 아이콘 </a:t>
              </a:r>
              <a:endParaRPr lang="en-US" altLang="ko-KR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모음</a:t>
              </a: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0A0A1B8E-8DE4-4692-8010-2ABC2FD56A40}"/>
                </a:ext>
              </a:extLst>
            </p:cNvPr>
            <p:cNvCxnSpPr>
              <a:cxnSpLocks/>
              <a:stCxn id="53" idx="2"/>
              <a:endCxn id="45" idx="3"/>
            </p:cNvCxnSpPr>
            <p:nvPr/>
          </p:nvCxnSpPr>
          <p:spPr>
            <a:xfrm rot="5400000">
              <a:off x="8040108" y="1909017"/>
              <a:ext cx="141285" cy="1085640"/>
            </a:xfrm>
            <a:prstGeom prst="bentConnector2">
              <a:avLst/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209CD3-EC6B-4839-98F3-4974DF7DCE49}"/>
                </a:ext>
              </a:extLst>
            </p:cNvPr>
            <p:cNvSpPr/>
            <p:nvPr/>
          </p:nvSpPr>
          <p:spPr>
            <a:xfrm>
              <a:off x="55302" y="3375682"/>
              <a:ext cx="1224136" cy="37933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시나리오 내</a:t>
              </a:r>
              <a:endParaRPr lang="en-US" altLang="ko-KR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객체 목록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2463D83-5B1E-4F7C-91D8-3641C4464DE2}"/>
                </a:ext>
              </a:extLst>
            </p:cNvPr>
            <p:cNvCxnSpPr>
              <a:cxnSpLocks/>
              <a:stCxn id="55" idx="3"/>
              <a:endCxn id="46" idx="1"/>
            </p:cNvCxnSpPr>
            <p:nvPr/>
          </p:nvCxnSpPr>
          <p:spPr>
            <a:xfrm>
              <a:off x="1279438" y="3565349"/>
              <a:ext cx="446504" cy="13711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2091EF9E-B082-4BEB-BBB2-33C3DB839414}"/>
                </a:ext>
              </a:extLst>
            </p:cNvPr>
            <p:cNvSpPr/>
            <p:nvPr/>
          </p:nvSpPr>
          <p:spPr>
            <a:xfrm>
              <a:off x="55302" y="4446283"/>
              <a:ext cx="1224136" cy="37933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마지막 선택</a:t>
              </a:r>
              <a:endParaRPr lang="en-US" altLang="ko-KR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객체 정보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679DCF5-E34B-442F-8D0F-94D40C312524}"/>
                </a:ext>
              </a:extLst>
            </p:cNvPr>
            <p:cNvCxnSpPr>
              <a:cxnSpLocks/>
              <a:stCxn id="57" idx="3"/>
              <a:endCxn id="47" idx="1"/>
            </p:cNvCxnSpPr>
            <p:nvPr/>
          </p:nvCxnSpPr>
          <p:spPr>
            <a:xfrm>
              <a:off x="1279438" y="4635950"/>
              <a:ext cx="446504" cy="654079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3EFA09C7-CA70-4212-B103-3A85E0FE3A4C}"/>
                </a:ext>
              </a:extLst>
            </p:cNvPr>
            <p:cNvSpPr/>
            <p:nvPr/>
          </p:nvSpPr>
          <p:spPr>
            <a:xfrm>
              <a:off x="8041502" y="4962054"/>
              <a:ext cx="1224136" cy="37933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상황 전시 뷰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FE1FCB6-3A6D-4FC0-A13F-38D6DF93AA17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flipH="1">
              <a:off x="7567929" y="5151721"/>
              <a:ext cx="473573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4FB63E1-6EA6-45A0-9B8F-13608FA9692E}"/>
                </a:ext>
              </a:extLst>
            </p:cNvPr>
            <p:cNvSpPr/>
            <p:nvPr/>
          </p:nvSpPr>
          <p:spPr>
            <a:xfrm>
              <a:off x="8041502" y="2988592"/>
              <a:ext cx="1224136" cy="37933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모의 객체 </a:t>
              </a:r>
              <a:endParaRPr lang="en-US" altLang="ko-KR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추가 팔레트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182679A-82E1-4C2B-ADBF-94462E2223D9}"/>
                </a:ext>
              </a:extLst>
            </p:cNvPr>
            <p:cNvCxnSpPr>
              <a:cxnSpLocks/>
              <a:stCxn id="61" idx="1"/>
              <a:endCxn id="49" idx="3"/>
            </p:cNvCxnSpPr>
            <p:nvPr/>
          </p:nvCxnSpPr>
          <p:spPr>
            <a:xfrm flipH="1" flipV="1">
              <a:off x="7567931" y="2905231"/>
              <a:ext cx="473571" cy="273028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2D8AB16B-BE9D-47E5-8B8D-E3612A7C27F5}"/>
                </a:ext>
              </a:extLst>
            </p:cNvPr>
            <p:cNvSpPr/>
            <p:nvPr/>
          </p:nvSpPr>
          <p:spPr>
            <a:xfrm>
              <a:off x="8041502" y="3975323"/>
              <a:ext cx="1224136" cy="37933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전술 객체 </a:t>
              </a:r>
              <a:endParaRPr lang="en-US" altLang="ko-KR" sz="1200" dirty="0">
                <a:solidFill>
                  <a:srgbClr val="54545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rgbClr val="5454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추가 팔레트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3A25AA7-B35E-4124-AE21-D846FD484A7D}"/>
                </a:ext>
              </a:extLst>
            </p:cNvPr>
            <p:cNvCxnSpPr>
              <a:cxnSpLocks/>
              <a:stCxn id="63" idx="1"/>
              <a:endCxn id="50" idx="3"/>
            </p:cNvCxnSpPr>
            <p:nvPr/>
          </p:nvCxnSpPr>
          <p:spPr>
            <a:xfrm flipH="1" flipV="1">
              <a:off x="7567930" y="3462629"/>
              <a:ext cx="473572" cy="702361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8787D6-CAAF-4558-AFE9-647099EE2C5F}"/>
              </a:ext>
            </a:extLst>
          </p:cNvPr>
          <p:cNvSpPr txBox="1"/>
          <p:nvPr/>
        </p:nvSpPr>
        <p:spPr>
          <a:xfrm>
            <a:off x="183205" y="5638120"/>
            <a:ext cx="2123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/>
              <a:t>왼쪽 팔레트는 메뉴 항목의 </a:t>
            </a:r>
            <a:r>
              <a:rPr lang="en-US" altLang="ko-KR" sz="1200" dirty="0"/>
              <a:t>View </a:t>
            </a:r>
            <a:r>
              <a:rPr lang="ko-KR" altLang="en-US" sz="1200" dirty="0"/>
              <a:t>카테고리를 클릭하여 원하는 팔레트를 추가적으로 생성할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30076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 방법</a:t>
            </a:r>
            <a:r>
              <a:rPr lang="en-US" altLang="ko-KR" dirty="0"/>
              <a:t>(GUI)</a:t>
            </a:r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8954156-49F1-41B4-8411-BF84A4CB13AB}"/>
              </a:ext>
            </a:extLst>
          </p:cNvPr>
          <p:cNvGrpSpPr/>
          <p:nvPr/>
        </p:nvGrpSpPr>
        <p:grpSpPr>
          <a:xfrm>
            <a:off x="653775" y="890274"/>
            <a:ext cx="2715292" cy="311757"/>
            <a:chOff x="683568" y="1023662"/>
            <a:chExt cx="2715292" cy="311757"/>
          </a:xfrm>
        </p:grpSpPr>
        <p:sp>
          <p:nvSpPr>
            <p:cNvPr id="46" name="갈매기형 수장 61">
              <a:extLst>
                <a:ext uri="{FF2B5EF4-FFF2-40B4-BE49-F238E27FC236}">
                  <a16:creationId xmlns:a16="http://schemas.microsoft.com/office/drawing/2014/main" id="{5491F444-3B8C-4D69-8FF4-EA57AA615322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갈매기형 수장 62">
              <a:extLst>
                <a:ext uri="{FF2B5EF4-FFF2-40B4-BE49-F238E27FC236}">
                  <a16:creationId xmlns:a16="http://schemas.microsoft.com/office/drawing/2014/main" id="{1E947A7D-9E0B-4C58-960C-DA038A508248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452654-1F05-4A16-AFFA-A0775C03D6B4}"/>
                </a:ext>
              </a:extLst>
            </p:cNvPr>
            <p:cNvSpPr txBox="1"/>
            <p:nvPr/>
          </p:nvSpPr>
          <p:spPr>
            <a:xfrm>
              <a:off x="870722" y="1023662"/>
              <a:ext cx="2528138" cy="311757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/>
            <a:p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Plan View 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Stealth View</a:t>
              </a:r>
              <a:endPara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1137BBC-2661-4D8B-9E83-05F1495219D2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2607585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7516D8E6-9278-4DE0-83E0-CB215A35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72" y="1387409"/>
            <a:ext cx="2458544" cy="1735008"/>
          </a:xfrm>
          <a:prstGeom prst="rect">
            <a:avLst/>
          </a:prstGeom>
          <a:ln w="3175">
            <a:solidFill>
              <a:srgbClr val="545454"/>
            </a:solidFill>
          </a:ln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ACD24F6F-F6A1-437B-9DB4-22DEA11E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29" y="3535679"/>
            <a:ext cx="4142133" cy="2369227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E50E84D-1B39-4C93-A539-6FEE84536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12" y="3535679"/>
            <a:ext cx="4142133" cy="2369228"/>
          </a:xfrm>
          <a:prstGeom prst="rect">
            <a:avLst/>
          </a:prstGeom>
        </p:spPr>
      </p:pic>
      <p:sp>
        <p:nvSpPr>
          <p:cNvPr id="103" name="내용 개체 틀 2">
            <a:extLst>
              <a:ext uri="{FF2B5EF4-FFF2-40B4-BE49-F238E27FC236}">
                <a16:creationId xmlns:a16="http://schemas.microsoft.com/office/drawing/2014/main" id="{8E59B8D8-733C-4DDF-BF90-934EB66EA8DF}"/>
              </a:ext>
            </a:extLst>
          </p:cNvPr>
          <p:cNvSpPr>
            <a:spLocks noGrp="1"/>
          </p:cNvSpPr>
          <p:nvPr/>
        </p:nvSpPr>
        <p:spPr bwMode="auto">
          <a:xfrm>
            <a:off x="3962482" y="1564316"/>
            <a:ext cx="9021997" cy="125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171450" indent="-1714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Stealth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상황 전시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 View : 2D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상황 전시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XR :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가시성을 위해 객체 모델링을 간략화 하고 크기를 스케일링한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 전시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Out-the-Window :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일부 특수효과가 비활성화 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 전시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IR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BlackHot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흑상 적외선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 전시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IR :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백상 적외선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 전시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NVG :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야투경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 전시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 fontAlgn="base">
              <a:lnSpc>
                <a:spcPct val="150000"/>
              </a:lnSpc>
              <a:buFontTx/>
              <a:buChar char="-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Camera :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비주얼 카메라 영상을 통한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 전시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4" name="내용 개체 틀 2">
            <a:extLst>
              <a:ext uri="{FF2B5EF4-FFF2-40B4-BE49-F238E27FC236}">
                <a16:creationId xmlns:a16="http://schemas.microsoft.com/office/drawing/2014/main" id="{96BD7853-E651-40FF-B90C-5173D6399625}"/>
              </a:ext>
            </a:extLst>
          </p:cNvPr>
          <p:cNvSpPr>
            <a:spLocks noGrp="1"/>
          </p:cNvSpPr>
          <p:nvPr/>
        </p:nvSpPr>
        <p:spPr bwMode="auto">
          <a:xfrm>
            <a:off x="778103" y="5967726"/>
            <a:ext cx="4128055" cy="34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2D Plan View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내용 개체 틀 2">
            <a:extLst>
              <a:ext uri="{FF2B5EF4-FFF2-40B4-BE49-F238E27FC236}">
                <a16:creationId xmlns:a16="http://schemas.microsoft.com/office/drawing/2014/main" id="{642ACD0E-89C0-4BDE-A5CD-0EF11B6798C6}"/>
              </a:ext>
            </a:extLst>
          </p:cNvPr>
          <p:cNvSpPr>
            <a:spLocks noGrp="1"/>
          </p:cNvSpPr>
          <p:nvPr/>
        </p:nvSpPr>
        <p:spPr bwMode="auto">
          <a:xfrm>
            <a:off x="6613912" y="5970004"/>
            <a:ext cx="4142132" cy="34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3D Stealth View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359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 방법</a:t>
            </a:r>
            <a:r>
              <a:rPr lang="en-US" altLang="ko-KR" dirty="0"/>
              <a:t>(GUI)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4263793" cy="311757"/>
            <a:chOff x="683568" y="1023662"/>
            <a:chExt cx="4263793" cy="311757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2" y="1023662"/>
              <a:ext cx="4076639" cy="311757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Plan View 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Stealth View 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에서의 화면 조작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4140397" cy="18715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E86FA92-5491-4DDD-81CF-C35F9AEF9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98814"/>
              </p:ext>
            </p:extLst>
          </p:nvPr>
        </p:nvGraphicFramePr>
        <p:xfrm>
          <a:off x="2035092" y="1554371"/>
          <a:ext cx="8121816" cy="446995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0904">
                  <a:extLst>
                    <a:ext uri="{9D8B030D-6E8A-4147-A177-3AD203B41FA5}">
                      <a16:colId xmlns:a16="http://schemas.microsoft.com/office/drawing/2014/main" val="884424328"/>
                    </a:ext>
                  </a:extLst>
                </a:gridCol>
                <a:gridCol w="959376">
                  <a:extLst>
                    <a:ext uri="{9D8B030D-6E8A-4147-A177-3AD203B41FA5}">
                      <a16:colId xmlns:a16="http://schemas.microsoft.com/office/drawing/2014/main" val="4021018545"/>
                    </a:ext>
                  </a:extLst>
                </a:gridCol>
                <a:gridCol w="2206565">
                  <a:extLst>
                    <a:ext uri="{9D8B030D-6E8A-4147-A177-3AD203B41FA5}">
                      <a16:colId xmlns:a16="http://schemas.microsoft.com/office/drawing/2014/main" val="2095115925"/>
                    </a:ext>
                  </a:extLst>
                </a:gridCol>
                <a:gridCol w="3964971">
                  <a:extLst>
                    <a:ext uri="{9D8B030D-6E8A-4147-A177-3AD203B41FA5}">
                      <a16:colId xmlns:a16="http://schemas.microsoft.com/office/drawing/2014/main" val="90501474"/>
                    </a:ext>
                  </a:extLst>
                </a:gridCol>
              </a:tblGrid>
              <a:tr h="32867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조작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Plan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왼쪽 클릭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화면 위치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765833"/>
                  </a:ext>
                </a:extLst>
              </a:tr>
              <a:tr h="32867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휠 회전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화면 확대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5102908"/>
                  </a:ext>
                </a:extLst>
              </a:tr>
              <a:tr h="32867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휠 클릭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424056"/>
                  </a:ext>
                </a:extLst>
              </a:tr>
              <a:tr h="32867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Shift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왼쪽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지점 중심으로 지도 화면 확대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091339"/>
                  </a:ext>
                </a:extLst>
              </a:tr>
              <a:tr h="32867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Stealth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왼쪽 클릭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옵저버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고도 유지한채 위치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481037"/>
                  </a:ext>
                </a:extLst>
              </a:tr>
              <a:tr h="32867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오른쪽 클릭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옵저버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자세 변화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68116"/>
                  </a:ext>
                </a:extLst>
              </a:tr>
              <a:tr h="32867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휠 회전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옵저버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146941"/>
                  </a:ext>
                </a:extLst>
              </a:tr>
              <a:tr h="32867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휜 클릭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옵저버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고도 및 좌우 위치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837866"/>
                  </a:ext>
                </a:extLst>
              </a:tr>
              <a:tr h="32867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Shift +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왼쪽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지점 중심으로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옵저버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화면 확대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164369"/>
                  </a:ext>
                </a:extLst>
              </a:tr>
              <a:tr h="328673">
                <a:tc rowSpan="4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조작</a:t>
                      </a: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왼쪽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378145"/>
                  </a:ext>
                </a:extLst>
              </a:tr>
              <a:tr h="32867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오른쪽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관련 팝업 메뉴 호출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056376"/>
                  </a:ext>
                </a:extLst>
              </a:tr>
              <a:tr h="32867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Shift +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왼쪽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객체 이동에 따라 시점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682958"/>
                  </a:ext>
                </a:extLst>
              </a:tr>
              <a:tr h="52587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왼쪽 더블클릭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객체 위치 강제 이동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위 임의 위치 클릭 시 해당 위치에 객체 재배치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2461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52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텍스트, 사람, 실외, 스노우보드이(가) 표시된 사진&#10;&#10;자동 생성된 설명">
            <a:extLst>
              <a:ext uri="{FF2B5EF4-FFF2-40B4-BE49-F238E27FC236}">
                <a16:creationId xmlns:a16="http://schemas.microsoft.com/office/drawing/2014/main" id="{4282FEF4-94C9-4838-8245-0EC8DB04B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E15987-A3E7-4A5B-A4AB-CBE55A71A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시나리오 생성</a:t>
            </a:r>
          </a:p>
        </p:txBody>
      </p:sp>
    </p:spTree>
    <p:extLst>
      <p:ext uri="{BB962C8B-B14F-4D97-AF65-F5344CB8AC3E}">
        <p14:creationId xmlns:p14="http://schemas.microsoft.com/office/powerpoint/2010/main" val="2033221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 초기 세팅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2839917" cy="311757"/>
            <a:chOff x="683568" y="1023662"/>
            <a:chExt cx="4445197" cy="311757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3" y="1023662"/>
              <a:ext cx="4182602" cy="311757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 저작의 개념적 순서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4445197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64158B-0D44-4983-89B0-B2AAEE808DE8}"/>
              </a:ext>
            </a:extLst>
          </p:cNvPr>
          <p:cNvGrpSpPr/>
          <p:nvPr/>
        </p:nvGrpSpPr>
        <p:grpSpPr>
          <a:xfrm>
            <a:off x="1326517" y="1595814"/>
            <a:ext cx="9538966" cy="623515"/>
            <a:chOff x="1647194" y="1974658"/>
            <a:chExt cx="8416167" cy="48903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A41FF68-1880-4ED4-8A86-3D06C87F3487}"/>
                </a:ext>
              </a:extLst>
            </p:cNvPr>
            <p:cNvSpPr/>
            <p:nvPr/>
          </p:nvSpPr>
          <p:spPr>
            <a:xfrm>
              <a:off x="1647194" y="1974658"/>
              <a:ext cx="1180459" cy="489035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rgbClr val="545454"/>
                  </a:solidFill>
                </a:rPr>
                <a:t>지형 선택</a:t>
              </a: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7AC394E6-CEE4-4B1B-ACED-9F481013EEC9}"/>
                </a:ext>
              </a:extLst>
            </p:cNvPr>
            <p:cNvSpPr/>
            <p:nvPr/>
          </p:nvSpPr>
          <p:spPr>
            <a:xfrm>
              <a:off x="2932323" y="2077035"/>
              <a:ext cx="419128" cy="279418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DB4C6A3-B4B2-46D1-A376-D2595056BAD3}"/>
                </a:ext>
              </a:extLst>
            </p:cNvPr>
            <p:cNvSpPr/>
            <p:nvPr/>
          </p:nvSpPr>
          <p:spPr>
            <a:xfrm>
              <a:off x="3456121" y="1974658"/>
              <a:ext cx="1180459" cy="489035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rgbClr val="545454"/>
                  </a:solidFill>
                </a:rPr>
                <a:t>모의 객체 배치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100C935-CEEB-41E7-AE5C-AD6F06574E61}"/>
                </a:ext>
              </a:extLst>
            </p:cNvPr>
            <p:cNvSpPr/>
            <p:nvPr/>
          </p:nvSpPr>
          <p:spPr>
            <a:xfrm>
              <a:off x="4741250" y="2077035"/>
              <a:ext cx="419128" cy="279418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51F72F-601D-4ABE-9885-EFE30FDEFA35}"/>
                </a:ext>
              </a:extLst>
            </p:cNvPr>
            <p:cNvSpPr/>
            <p:nvPr/>
          </p:nvSpPr>
          <p:spPr>
            <a:xfrm>
              <a:off x="5265048" y="1974658"/>
              <a:ext cx="1180459" cy="489035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45454"/>
                  </a:solidFill>
                </a:rPr>
                <a:t>컨트롤 객체 및 </a:t>
              </a:r>
              <a:endParaRPr lang="en-US" altLang="ko-KR" sz="900" dirty="0">
                <a:solidFill>
                  <a:srgbClr val="545454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rgbClr val="545454"/>
                  </a:solidFill>
                </a:rPr>
                <a:t>오버레이 객체 배치</a:t>
              </a: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CED8CDC0-8AA0-44A4-9051-68C4B07122B3}"/>
                </a:ext>
              </a:extLst>
            </p:cNvPr>
            <p:cNvSpPr/>
            <p:nvPr/>
          </p:nvSpPr>
          <p:spPr>
            <a:xfrm>
              <a:off x="6550177" y="2077035"/>
              <a:ext cx="419128" cy="279418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0B8A499-3D83-4FF2-8512-7DFC573BAD66}"/>
                </a:ext>
              </a:extLst>
            </p:cNvPr>
            <p:cNvSpPr/>
            <p:nvPr/>
          </p:nvSpPr>
          <p:spPr>
            <a:xfrm>
              <a:off x="7073975" y="1974658"/>
              <a:ext cx="1180459" cy="489035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rgbClr val="545454"/>
                  </a:solidFill>
                </a:rPr>
                <a:t>모의 객체에</a:t>
              </a:r>
              <a:endParaRPr lang="en-US" altLang="ko-KR" sz="1200" dirty="0">
                <a:solidFill>
                  <a:srgbClr val="545454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rgbClr val="545454"/>
                  </a:solidFill>
                </a:rPr>
                <a:t>임무 부여</a:t>
              </a: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D9B8707B-2649-4286-8472-F7AAE311EAB2}"/>
                </a:ext>
              </a:extLst>
            </p:cNvPr>
            <p:cNvSpPr/>
            <p:nvPr/>
          </p:nvSpPr>
          <p:spPr>
            <a:xfrm>
              <a:off x="8359104" y="2077035"/>
              <a:ext cx="419128" cy="279418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03CCFF7-FD57-4382-9005-7BE6E0CD9D01}"/>
                </a:ext>
              </a:extLst>
            </p:cNvPr>
            <p:cNvSpPr/>
            <p:nvPr/>
          </p:nvSpPr>
          <p:spPr>
            <a:xfrm>
              <a:off x="8882902" y="1974658"/>
              <a:ext cx="1180459" cy="489035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rgbClr val="545454"/>
                  </a:solidFill>
                </a:rPr>
                <a:t>시나리오 저장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8874DB2-4DA6-4BA4-B231-046A338988EF}"/>
              </a:ext>
            </a:extLst>
          </p:cNvPr>
          <p:cNvGrpSpPr/>
          <p:nvPr/>
        </p:nvGrpSpPr>
        <p:grpSpPr>
          <a:xfrm>
            <a:off x="746563" y="2847019"/>
            <a:ext cx="2993958" cy="311757"/>
            <a:chOff x="683568" y="1023662"/>
            <a:chExt cx="2993958" cy="311757"/>
          </a:xfrm>
        </p:grpSpPr>
        <p:sp>
          <p:nvSpPr>
            <p:cNvPr id="42" name="갈매기형 수장 61">
              <a:extLst>
                <a:ext uri="{FF2B5EF4-FFF2-40B4-BE49-F238E27FC236}">
                  <a16:creationId xmlns:a16="http://schemas.microsoft.com/office/drawing/2014/main" id="{45AFD203-3477-4303-A111-00EEB4505FE0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갈매기형 수장 62">
              <a:extLst>
                <a:ext uri="{FF2B5EF4-FFF2-40B4-BE49-F238E27FC236}">
                  <a16:creationId xmlns:a16="http://schemas.microsoft.com/office/drawing/2014/main" id="{46E7CD19-2CEB-4312-8540-BEEAD7CA8672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34">
              <a:extLst>
                <a:ext uri="{FF2B5EF4-FFF2-40B4-BE49-F238E27FC236}">
                  <a16:creationId xmlns:a16="http://schemas.microsoft.com/office/drawing/2014/main" id="{4F8E4512-1B4B-4651-9A7D-B27DD4EA2996}"/>
                </a:ext>
              </a:extLst>
            </p:cNvPr>
            <p:cNvSpPr txBox="1"/>
            <p:nvPr/>
          </p:nvSpPr>
          <p:spPr>
            <a:xfrm>
              <a:off x="870722" y="1023662"/>
              <a:ext cx="2806804" cy="311757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새 시나리오 저작 및 지형 선택</a:t>
              </a: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D18383F-0AEA-443F-8392-2F2C33BF9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568" y="1311116"/>
              <a:ext cx="2839917" cy="5588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969D6EA-ADF2-4F4C-BF87-474418C26ABC}"/>
              </a:ext>
            </a:extLst>
          </p:cNvPr>
          <p:cNvSpPr/>
          <p:nvPr/>
        </p:nvSpPr>
        <p:spPr>
          <a:xfrm>
            <a:off x="3884356" y="4592846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431F102-B3AC-4238-80A3-DE7BF6C0A44D}"/>
              </a:ext>
            </a:extLst>
          </p:cNvPr>
          <p:cNvSpPr/>
          <p:nvPr/>
        </p:nvSpPr>
        <p:spPr>
          <a:xfrm>
            <a:off x="7968643" y="4575001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A70F65A5-0DC9-402C-A380-8FAABB2F7CD1}"/>
              </a:ext>
            </a:extLst>
          </p:cNvPr>
          <p:cNvSpPr>
            <a:spLocks noGrp="1"/>
          </p:cNvSpPr>
          <p:nvPr/>
        </p:nvSpPr>
        <p:spPr bwMode="auto">
          <a:xfrm>
            <a:off x="1117294" y="5912922"/>
            <a:ext cx="2357142" cy="116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File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New Scenario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FF62E6EB-5966-4062-917E-93831F07334D}"/>
              </a:ext>
            </a:extLst>
          </p:cNvPr>
          <p:cNvSpPr>
            <a:spLocks noGrp="1"/>
          </p:cNvSpPr>
          <p:nvPr/>
        </p:nvSpPr>
        <p:spPr bwMode="auto">
          <a:xfrm>
            <a:off x="4534931" y="5927360"/>
            <a:ext cx="3548970" cy="14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임의의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지형파일 선택 후 열기 버튼 클릭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01A2FAB-13D1-469D-89CC-59E124809EA5}"/>
              </a:ext>
            </a:extLst>
          </p:cNvPr>
          <p:cNvSpPr>
            <a:spLocks noGrp="1"/>
          </p:cNvSpPr>
          <p:nvPr/>
        </p:nvSpPr>
        <p:spPr bwMode="auto">
          <a:xfrm>
            <a:off x="8674709" y="5970853"/>
            <a:ext cx="2132491" cy="14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이름 및 설명 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(‘R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ead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me’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80CCAC-2F56-4D92-B649-12ED77B8473A}"/>
              </a:ext>
            </a:extLst>
          </p:cNvPr>
          <p:cNvGrpSpPr/>
          <p:nvPr/>
        </p:nvGrpSpPr>
        <p:grpSpPr>
          <a:xfrm>
            <a:off x="1117294" y="4025425"/>
            <a:ext cx="2357143" cy="1378571"/>
            <a:chOff x="1036014" y="4275940"/>
            <a:chExt cx="2357143" cy="137857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407513E-D6AB-4BD8-ACE9-76713EB6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6014" y="4275940"/>
              <a:ext cx="2357143" cy="1378571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B59B16-30D2-4684-97C3-1E6EEA8A1D74}"/>
                </a:ext>
              </a:extLst>
            </p:cNvPr>
            <p:cNvSpPr/>
            <p:nvPr/>
          </p:nvSpPr>
          <p:spPr>
            <a:xfrm>
              <a:off x="1036661" y="4632977"/>
              <a:ext cx="1647745" cy="2103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A51370-B4D7-497C-B73B-C535AA4F8264}"/>
              </a:ext>
            </a:extLst>
          </p:cNvPr>
          <p:cNvGrpSpPr/>
          <p:nvPr/>
        </p:nvGrpSpPr>
        <p:grpSpPr>
          <a:xfrm>
            <a:off x="4571694" y="3667091"/>
            <a:ext cx="2990476" cy="2095238"/>
            <a:chOff x="4490414" y="3917606"/>
            <a:chExt cx="2990476" cy="209523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1C5E8D0-69AB-4373-9691-A1F33687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0414" y="3917606"/>
              <a:ext cx="2990476" cy="209523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8B8E34-6566-4411-B877-7AD04F2CF22D}"/>
                </a:ext>
              </a:extLst>
            </p:cNvPr>
            <p:cNvSpPr/>
            <p:nvPr/>
          </p:nvSpPr>
          <p:spPr>
            <a:xfrm>
              <a:off x="5118871" y="4636593"/>
              <a:ext cx="1190545" cy="108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170DED-AFB5-42C4-AF13-D122AC3039CF}"/>
                </a:ext>
              </a:extLst>
            </p:cNvPr>
            <p:cNvSpPr/>
            <p:nvPr/>
          </p:nvSpPr>
          <p:spPr>
            <a:xfrm>
              <a:off x="7066172" y="5705955"/>
              <a:ext cx="357670" cy="108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2A6C67-EE72-41FE-8C4A-B8DF839033F6}"/>
              </a:ext>
            </a:extLst>
          </p:cNvPr>
          <p:cNvGrpSpPr/>
          <p:nvPr/>
        </p:nvGrpSpPr>
        <p:grpSpPr>
          <a:xfrm>
            <a:off x="8656458" y="3133247"/>
            <a:ext cx="1961905" cy="2614286"/>
            <a:chOff x="8575178" y="3383762"/>
            <a:chExt cx="1961905" cy="261428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D01FA23-E4BF-4333-BA9B-A44BA9AD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5178" y="3383762"/>
              <a:ext cx="1961905" cy="261428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03BAE4-9984-4B95-80DC-C86A546EF120}"/>
                </a:ext>
              </a:extLst>
            </p:cNvPr>
            <p:cNvSpPr/>
            <p:nvPr/>
          </p:nvSpPr>
          <p:spPr>
            <a:xfrm>
              <a:off x="9747483" y="5838621"/>
              <a:ext cx="355423" cy="108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167DBE-E8DF-4625-A9E2-2D04EA6FDBBA}"/>
                </a:ext>
              </a:extLst>
            </p:cNvPr>
            <p:cNvSpPr/>
            <p:nvPr/>
          </p:nvSpPr>
          <p:spPr>
            <a:xfrm>
              <a:off x="9229957" y="3651046"/>
              <a:ext cx="1263473" cy="1032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1E5BF1-E497-40D6-80E3-2E0638D7D47E}"/>
                </a:ext>
              </a:extLst>
            </p:cNvPr>
            <p:cNvSpPr/>
            <p:nvPr/>
          </p:nvSpPr>
          <p:spPr>
            <a:xfrm>
              <a:off x="8610832" y="4171746"/>
              <a:ext cx="1892124" cy="1589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829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2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실외, 연기, 공기, 운송이(가) 표시된 사진&#10;&#10;자동 생성된 설명">
            <a:extLst>
              <a:ext uri="{FF2B5EF4-FFF2-40B4-BE49-F238E27FC236}">
                <a16:creationId xmlns:a16="http://schemas.microsoft.com/office/drawing/2014/main" id="{A5E598C5-4EBD-49EF-8FAB-FF2B1C7DE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0" t="9091" r="2312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05CDB0-A98D-4E2A-ACF5-1E5AB0264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ko-KR" altLang="en-US" sz="2800"/>
              <a:t>목차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03D2D6-26F2-4F15-B3A0-EBEC10D91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ko-KR" altLang="en-US" sz="1700" dirty="0"/>
              <a:t>설치  방법</a:t>
            </a:r>
            <a:endParaRPr lang="en-US" altLang="ko-KR" sz="1700" dirty="0"/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ko-KR" altLang="en-US" sz="1700" dirty="0"/>
              <a:t>실행  방법</a:t>
            </a:r>
            <a:endParaRPr lang="en-US" altLang="ko-KR" sz="1700" dirty="0"/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ko-KR" altLang="en-US" sz="1700" dirty="0"/>
              <a:t>조작 방법</a:t>
            </a:r>
            <a:endParaRPr lang="en-US" altLang="ko-KR" sz="1700" dirty="0"/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ko-KR" altLang="en-US" sz="1700" dirty="0"/>
              <a:t>시나리오 생성</a:t>
            </a:r>
            <a:endParaRPr lang="en-US" altLang="ko-KR" sz="1700" dirty="0"/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1586620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시나리오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1656794" cy="327146"/>
            <a:chOff x="683568" y="1023662"/>
            <a:chExt cx="2593307" cy="327146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3" y="1023662"/>
              <a:ext cx="2406152" cy="327146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모의 객체 배치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2593307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8BA00894-4CBE-491A-97A2-1AB4DE42E9AE}"/>
              </a:ext>
            </a:extLst>
          </p:cNvPr>
          <p:cNvSpPr>
            <a:spLocks noGrp="1"/>
          </p:cNvSpPr>
          <p:nvPr/>
        </p:nvSpPr>
        <p:spPr bwMode="auto">
          <a:xfrm>
            <a:off x="654857" y="3996967"/>
            <a:ext cx="3038095" cy="1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상황도 오른쪽 모의 객체 팔레트 클릭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E44BC1C7-D4FE-418B-91B9-16BE8D887854}"/>
              </a:ext>
            </a:extLst>
          </p:cNvPr>
          <p:cNvSpPr>
            <a:spLocks noGrp="1"/>
          </p:cNvSpPr>
          <p:nvPr/>
        </p:nvSpPr>
        <p:spPr bwMode="auto">
          <a:xfrm>
            <a:off x="4493543" y="4172821"/>
            <a:ext cx="3296129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12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Force</a:t>
            </a:r>
            <a:r>
              <a:rPr lang="en-US" altLang="ko-KR" sz="1200" kern="0" spc="0" baseline="300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Blue, </a:t>
            </a:r>
            <a:r>
              <a:rPr lang="en-US" altLang="ko-KR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Filter</a:t>
            </a:r>
            <a:r>
              <a:rPr lang="en-US" altLang="ko-KR" sz="1200" kern="0" spc="0" baseline="300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Ground Vehicle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 객체 목록에서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M2A2 Bradley IFV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0A6E5F8-CB1B-4783-AF32-BC9447D29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64" t="58457" r="33550" b="568"/>
          <a:stretch/>
        </p:blipFill>
        <p:spPr>
          <a:xfrm>
            <a:off x="8435435" y="1567839"/>
            <a:ext cx="3218085" cy="2260157"/>
          </a:xfrm>
          <a:prstGeom prst="rect">
            <a:avLst/>
          </a:prstGeom>
        </p:spPr>
      </p:pic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95D87A92-1137-4CE5-A8A8-DBA2161F0D63}"/>
              </a:ext>
            </a:extLst>
          </p:cNvPr>
          <p:cNvSpPr>
            <a:spLocks noGrp="1"/>
          </p:cNvSpPr>
          <p:nvPr/>
        </p:nvSpPr>
        <p:spPr bwMode="auto">
          <a:xfrm>
            <a:off x="8435435" y="4076252"/>
            <a:ext cx="3573685" cy="53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그림을 참조하여 지도 위 도로상을 마우스 왼쪽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버튼으로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클릭하여 객체를 배치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마우스 오른쪽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클릭하여 배치 종료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40FFD38-794F-488D-8DBE-7D379302E2A1}"/>
              </a:ext>
            </a:extLst>
          </p:cNvPr>
          <p:cNvGrpSpPr/>
          <p:nvPr/>
        </p:nvGrpSpPr>
        <p:grpSpPr>
          <a:xfrm>
            <a:off x="563683" y="1665561"/>
            <a:ext cx="3038094" cy="2083713"/>
            <a:chOff x="1557851" y="1416017"/>
            <a:chExt cx="2734286" cy="1923696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B6A63E2-B404-43A6-AE98-63351616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82"/>
            <a:stretch/>
          </p:blipFill>
          <p:spPr>
            <a:xfrm>
              <a:off x="1557851" y="1416017"/>
              <a:ext cx="2734286" cy="1923696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68D4C4-33B9-4DE2-89D6-A48A21087E96}"/>
                </a:ext>
              </a:extLst>
            </p:cNvPr>
            <p:cNvSpPr/>
            <p:nvPr/>
          </p:nvSpPr>
          <p:spPr>
            <a:xfrm>
              <a:off x="4144557" y="1723967"/>
              <a:ext cx="146050" cy="61029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13B19F-5D28-454F-8647-890E5300970B}"/>
              </a:ext>
            </a:extLst>
          </p:cNvPr>
          <p:cNvGrpSpPr/>
          <p:nvPr/>
        </p:nvGrpSpPr>
        <p:grpSpPr>
          <a:xfrm>
            <a:off x="4545894" y="1528845"/>
            <a:ext cx="2500000" cy="2357143"/>
            <a:chOff x="4679495" y="1199294"/>
            <a:chExt cx="2500000" cy="2357143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073C003-B72D-42FD-A017-83884C855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9495" y="1199294"/>
              <a:ext cx="2500000" cy="2357143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027BBB6-AF2D-4813-93CE-16A0AA5C5CBE}"/>
                </a:ext>
              </a:extLst>
            </p:cNvPr>
            <p:cNvSpPr/>
            <p:nvPr/>
          </p:nvSpPr>
          <p:spPr>
            <a:xfrm>
              <a:off x="5043726" y="1400685"/>
              <a:ext cx="160487" cy="14215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527EE4C-417B-4004-9BE8-71F9FCF881B9}"/>
                </a:ext>
              </a:extLst>
            </p:cNvPr>
            <p:cNvSpPr/>
            <p:nvPr/>
          </p:nvSpPr>
          <p:spPr>
            <a:xfrm>
              <a:off x="4929426" y="1657859"/>
              <a:ext cx="189062" cy="1850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B0591E-E713-43B7-8A52-3CD00B9E4834}"/>
                </a:ext>
              </a:extLst>
            </p:cNvPr>
            <p:cNvSpPr/>
            <p:nvPr/>
          </p:nvSpPr>
          <p:spPr>
            <a:xfrm>
              <a:off x="4732726" y="3097894"/>
              <a:ext cx="2055019" cy="1832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C3B71758-6511-4FBA-8FFD-1BAFF20E8425}"/>
              </a:ext>
            </a:extLst>
          </p:cNvPr>
          <p:cNvSpPr/>
          <p:nvPr/>
        </p:nvSpPr>
        <p:spPr>
          <a:xfrm>
            <a:off x="3972919" y="2520479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EB19E714-94F0-4338-B2D3-830546B9451B}"/>
              </a:ext>
            </a:extLst>
          </p:cNvPr>
          <p:cNvSpPr/>
          <p:nvPr/>
        </p:nvSpPr>
        <p:spPr>
          <a:xfrm>
            <a:off x="7755010" y="2520479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69574D-BAA4-4CF1-BBE7-4AF83F594F6D}"/>
              </a:ext>
            </a:extLst>
          </p:cNvPr>
          <p:cNvSpPr txBox="1"/>
          <p:nvPr/>
        </p:nvSpPr>
        <p:spPr>
          <a:xfrm>
            <a:off x="516602" y="4840161"/>
            <a:ext cx="9135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※ Force 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Force</a:t>
            </a:r>
            <a:r>
              <a:rPr lang="ko-KR" altLang="en-US" sz="1200" dirty="0">
                <a:latin typeface="+mn-ea"/>
              </a:rPr>
              <a:t>는 모의 객체가 속한 진영을 뜻하며 아군</a:t>
            </a:r>
            <a:r>
              <a:rPr lang="en-US" altLang="ko-KR" sz="1200" dirty="0">
                <a:latin typeface="+mn-ea"/>
              </a:rPr>
              <a:t>(Blue), </a:t>
            </a:r>
            <a:r>
              <a:rPr lang="ko-KR" altLang="en-US" sz="1200" dirty="0">
                <a:latin typeface="+mn-ea"/>
              </a:rPr>
              <a:t>적군</a:t>
            </a:r>
            <a:r>
              <a:rPr lang="en-US" altLang="ko-KR" sz="1200" dirty="0">
                <a:latin typeface="+mn-ea"/>
              </a:rPr>
              <a:t>(Red), </a:t>
            </a:r>
            <a:r>
              <a:rPr lang="ko-KR" altLang="en-US" sz="1200" dirty="0">
                <a:latin typeface="+mn-ea"/>
              </a:rPr>
              <a:t>중립</a:t>
            </a:r>
            <a:r>
              <a:rPr lang="en-US" altLang="ko-KR" sz="1200" dirty="0">
                <a:latin typeface="+mn-ea"/>
              </a:rPr>
              <a:t>(Green)</a:t>
            </a:r>
            <a:r>
              <a:rPr lang="ko-KR" altLang="en-US" sz="1200" dirty="0">
                <a:latin typeface="+mn-ea"/>
              </a:rPr>
              <a:t>으로 나뉨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    Ex)</a:t>
            </a:r>
            <a:r>
              <a:rPr lang="ko-KR" altLang="en-US" sz="1200" dirty="0">
                <a:latin typeface="+mn-ea"/>
              </a:rPr>
              <a:t> 테러리스트</a:t>
            </a:r>
            <a:r>
              <a:rPr lang="en-US" altLang="ko-KR" sz="1200" dirty="0">
                <a:latin typeface="+mn-ea"/>
              </a:rPr>
              <a:t>(Red)</a:t>
            </a:r>
            <a:r>
              <a:rPr lang="ko-KR" altLang="en-US" sz="1200" dirty="0">
                <a:latin typeface="+mn-ea"/>
              </a:rPr>
              <a:t>는 시민</a:t>
            </a:r>
            <a:r>
              <a:rPr lang="en-US" altLang="ko-KR" sz="1200" dirty="0">
                <a:latin typeface="+mn-ea"/>
              </a:rPr>
              <a:t>(Blue)</a:t>
            </a:r>
            <a:r>
              <a:rPr lang="ko-KR" altLang="en-US" sz="1200" dirty="0">
                <a:latin typeface="+mn-ea"/>
              </a:rPr>
              <a:t>를 죽이지만 시민</a:t>
            </a:r>
            <a:r>
              <a:rPr lang="en-US" altLang="ko-KR" sz="1200" dirty="0">
                <a:latin typeface="+mn-ea"/>
              </a:rPr>
              <a:t>(Red &amp; Green)</a:t>
            </a:r>
            <a:r>
              <a:rPr lang="ko-KR" altLang="en-US" sz="1200" dirty="0">
                <a:latin typeface="+mn-ea"/>
              </a:rPr>
              <a:t>을 죽이지 않는다</a:t>
            </a:r>
            <a:r>
              <a:rPr lang="en-US" altLang="ko-KR" sz="1200" dirty="0">
                <a:latin typeface="+mn-ea"/>
              </a:rPr>
              <a:t> </a:t>
            </a:r>
          </a:p>
          <a:p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Filter</a:t>
            </a:r>
            <a:r>
              <a:rPr lang="ko-KR" altLang="en-US" sz="1200" dirty="0">
                <a:latin typeface="+mn-ea"/>
              </a:rPr>
              <a:t>는 객체 선택의 편의성을 위하여 각 모의 객체를 지상객체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공중객체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수상객체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인간객체 등으로 분류하여 선택 카테고리의 객체만을 목록에 보여주는 기능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    Ex)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번 사진의 </a:t>
            </a:r>
            <a:r>
              <a:rPr lang="en-US" altLang="ko-KR" sz="1200" dirty="0">
                <a:latin typeface="+mn-ea"/>
              </a:rPr>
              <a:t>Ground </a:t>
            </a:r>
            <a:r>
              <a:rPr lang="en-US" altLang="ko-KR" sz="1200" dirty="0" err="1">
                <a:latin typeface="+mn-ea"/>
              </a:rPr>
              <a:t>Vechicle</a:t>
            </a:r>
            <a:r>
              <a:rPr lang="ko-KR" altLang="en-US" sz="1200" dirty="0">
                <a:latin typeface="+mn-ea"/>
              </a:rPr>
              <a:t>을 클릭할 경우 </a:t>
            </a:r>
            <a:r>
              <a:rPr lang="en-US" altLang="ko-KR" sz="1200" dirty="0">
                <a:latin typeface="+mn-ea"/>
              </a:rPr>
              <a:t>M2</a:t>
            </a:r>
            <a:r>
              <a:rPr lang="ko-KR" altLang="en-US" sz="1200" dirty="0">
                <a:latin typeface="+mn-ea"/>
              </a:rPr>
              <a:t> 브래들리 같은 장갑차와 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Apple SD Gothic Neo"/>
              </a:rPr>
              <a:t>M4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Apple SD Gothic Neo"/>
              </a:rPr>
              <a:t>셔먼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+mn-ea"/>
              </a:rPr>
              <a:t>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+mn-ea"/>
              </a:rPr>
              <a:t>같은 탱크 차량만 보여진다</a:t>
            </a:r>
            <a:endParaRPr lang="ko-KR" altLang="en-US" sz="1200" b="0" i="0" dirty="0">
              <a:solidFill>
                <a:srgbClr val="202124"/>
              </a:solidFill>
              <a:effectLst/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216186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시나리오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1656794" cy="327146"/>
            <a:chOff x="683568" y="1023662"/>
            <a:chExt cx="2593307" cy="327146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3" y="1023662"/>
              <a:ext cx="2406152" cy="327146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모의 객체 배치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2593307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8BA00894-4CBE-491A-97A2-1AB4DE42E9AE}"/>
              </a:ext>
            </a:extLst>
          </p:cNvPr>
          <p:cNvSpPr>
            <a:spLocks noGrp="1"/>
          </p:cNvSpPr>
          <p:nvPr/>
        </p:nvSpPr>
        <p:spPr bwMode="auto">
          <a:xfrm>
            <a:off x="654857" y="3996967"/>
            <a:ext cx="3192923" cy="259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적 객체 배치를 위해 모의 객체 팔레트 클릭</a:t>
            </a:r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E44BC1C7-D4FE-418B-91B9-16BE8D887854}"/>
              </a:ext>
            </a:extLst>
          </p:cNvPr>
          <p:cNvSpPr>
            <a:spLocks noGrp="1"/>
          </p:cNvSpPr>
          <p:nvPr/>
        </p:nvSpPr>
        <p:spPr bwMode="auto">
          <a:xfrm>
            <a:off x="4493543" y="4172821"/>
            <a:ext cx="3296129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1200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Force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Blue, </a:t>
            </a:r>
            <a:r>
              <a:rPr lang="en-US" altLang="ko-KR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Filter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Ground Vehicle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 객체 목록에서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GAZ-69 Utility Vehicle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95D87A92-1137-4CE5-A8A8-DBA2161F0D63}"/>
              </a:ext>
            </a:extLst>
          </p:cNvPr>
          <p:cNvSpPr>
            <a:spLocks noGrp="1"/>
          </p:cNvSpPr>
          <p:nvPr/>
        </p:nvSpPr>
        <p:spPr bwMode="auto">
          <a:xfrm>
            <a:off x="8435435" y="4076252"/>
            <a:ext cx="3573685" cy="53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그림을 참조하여 지도 위 교차로를 마우스 왼쪽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버튼으로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클릭하여 객체를 배치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마우스 오른쪽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클릭하여 배치 종료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13B19F-5D28-454F-8647-890E5300970B}"/>
              </a:ext>
            </a:extLst>
          </p:cNvPr>
          <p:cNvGrpSpPr/>
          <p:nvPr/>
        </p:nvGrpSpPr>
        <p:grpSpPr>
          <a:xfrm>
            <a:off x="4545894" y="1528845"/>
            <a:ext cx="2500000" cy="2357143"/>
            <a:chOff x="4679495" y="1199294"/>
            <a:chExt cx="2500000" cy="2357143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073C003-B72D-42FD-A017-83884C855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495" y="1199294"/>
              <a:ext cx="2500000" cy="2357143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027BBB6-AF2D-4813-93CE-16A0AA5C5CBE}"/>
                </a:ext>
              </a:extLst>
            </p:cNvPr>
            <p:cNvSpPr/>
            <p:nvPr/>
          </p:nvSpPr>
          <p:spPr>
            <a:xfrm>
              <a:off x="5043726" y="1400685"/>
              <a:ext cx="160487" cy="14215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527EE4C-417B-4004-9BE8-71F9FCF881B9}"/>
                </a:ext>
              </a:extLst>
            </p:cNvPr>
            <p:cNvSpPr/>
            <p:nvPr/>
          </p:nvSpPr>
          <p:spPr>
            <a:xfrm>
              <a:off x="4929426" y="1657859"/>
              <a:ext cx="189062" cy="1850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B0591E-E713-43B7-8A52-3CD00B9E4834}"/>
                </a:ext>
              </a:extLst>
            </p:cNvPr>
            <p:cNvSpPr/>
            <p:nvPr/>
          </p:nvSpPr>
          <p:spPr>
            <a:xfrm>
              <a:off x="4732726" y="3097894"/>
              <a:ext cx="2055019" cy="1832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C3B71758-6511-4FBA-8FFD-1BAFF20E8425}"/>
              </a:ext>
            </a:extLst>
          </p:cNvPr>
          <p:cNvSpPr/>
          <p:nvPr/>
        </p:nvSpPr>
        <p:spPr>
          <a:xfrm>
            <a:off x="3972919" y="2520479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EB19E714-94F0-4338-B2D3-830546B9451B}"/>
              </a:ext>
            </a:extLst>
          </p:cNvPr>
          <p:cNvSpPr/>
          <p:nvPr/>
        </p:nvSpPr>
        <p:spPr>
          <a:xfrm>
            <a:off x="7755010" y="2520479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69574D-BAA4-4CF1-BBE7-4AF83F594F6D}"/>
              </a:ext>
            </a:extLst>
          </p:cNvPr>
          <p:cNvSpPr txBox="1"/>
          <p:nvPr/>
        </p:nvSpPr>
        <p:spPr>
          <a:xfrm>
            <a:off x="516602" y="4840161"/>
            <a:ext cx="913539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※ </a:t>
            </a:r>
            <a:r>
              <a:rPr lang="ko-KR" altLang="en-US" dirty="0">
                <a:latin typeface="+mn-ea"/>
              </a:rPr>
              <a:t>객체 배치 방법</a:t>
            </a:r>
            <a:endParaRPr lang="en-US" altLang="ko-KR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객체 배치는 팔레트에서 배치할 객체를 선택한 후 지도 위 임의의 위치를 클릭하는 간단한 방법으로 배치 가능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객체를 배치하고자 하는 정확한 위치를 입력하고자 할 때에는 객체를 마우스 오른쪽 버튼으로 클릭해 팝업 메뉴를 열어</a:t>
            </a:r>
            <a:r>
              <a:rPr lang="en-US" altLang="ko-KR" sz="1200" dirty="0">
                <a:latin typeface="+mn-ea"/>
              </a:rPr>
              <a:t>,</a:t>
            </a:r>
          </a:p>
          <a:p>
            <a:r>
              <a:rPr lang="en-US" altLang="ko-KR" sz="1200" dirty="0">
                <a:latin typeface="+mn-ea"/>
              </a:rPr>
              <a:t>Edit</a:t>
            </a:r>
            <a:r>
              <a:rPr lang="ko-KR" altLang="en-US" sz="1200" dirty="0">
                <a:latin typeface="+mn-ea"/>
              </a:rPr>
              <a:t>을 클릭하면 해당 객체의 위도 및 경도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비행 객체는 고도 포함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입력 가능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%</a:t>
            </a:r>
            <a:r>
              <a:rPr lang="ko-KR" altLang="en-US" sz="1200" dirty="0">
                <a:latin typeface="+mn-ea"/>
              </a:rPr>
              <a:t> 정확한 위치로 이동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타겟 지정 등도 같은 프로세스로 수행이 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endParaRPr lang="en-US" altLang="ko-KR" sz="1200" dirty="0">
              <a:solidFill>
                <a:srgbClr val="202124"/>
              </a:solidFill>
              <a:latin typeface="Apple SD Gothic Ne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202124"/>
                </a:solidFill>
                <a:effectLst/>
                <a:latin typeface="Apple SD Gothic Neo"/>
              </a:rPr>
              <a:t>재배치를 할 경우 물체를 </a:t>
            </a:r>
            <a:r>
              <a:rPr lang="ko-KR" altLang="en-US" sz="1200" b="0" i="0" dirty="0" err="1">
                <a:solidFill>
                  <a:srgbClr val="202124"/>
                </a:solidFill>
                <a:effectLst/>
                <a:latin typeface="Apple SD Gothic Neo"/>
              </a:rPr>
              <a:t>두번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Apple SD Gothic Neo"/>
              </a:rPr>
              <a:t> 클릭하거나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Apple SD Gothic Neo"/>
              </a:rPr>
              <a:t>오른쪽 버튼을 </a:t>
            </a:r>
            <a:r>
              <a:rPr lang="ko-KR" altLang="en-US" sz="1200" b="0" i="0" dirty="0" err="1">
                <a:solidFill>
                  <a:srgbClr val="202124"/>
                </a:solidFill>
                <a:effectLst/>
                <a:latin typeface="Apple SD Gothic Neo"/>
              </a:rPr>
              <a:t>클릭후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Apple SD Gothic Neo"/>
              </a:rPr>
              <a:t>move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Apple SD Gothic Neo"/>
              </a:rPr>
              <a:t>를 클릭하면 다시 배치할 수 있도록 된다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en-US" altLang="ko-KR" sz="1200" b="0" i="0" dirty="0">
              <a:solidFill>
                <a:srgbClr val="202124"/>
              </a:solidFill>
              <a:effectLst/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B6A63E2-B404-43A6-AE98-6335161647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82"/>
          <a:stretch/>
        </p:blipFill>
        <p:spPr>
          <a:xfrm>
            <a:off x="538480" y="1638093"/>
            <a:ext cx="3063956" cy="2063676"/>
          </a:xfrm>
          <a:prstGeom prst="rect">
            <a:avLst/>
          </a:prstGeom>
          <a:ln w="3175">
            <a:solidFill>
              <a:srgbClr val="545454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4EE06D0-B5CF-465F-BFA4-7858AD06F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526" y="5815426"/>
            <a:ext cx="2163872" cy="546153"/>
          </a:xfrm>
          <a:prstGeom prst="rect">
            <a:avLst/>
          </a:prstGeom>
          <a:ln w="3175">
            <a:solidFill>
              <a:srgbClr val="545454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052A88F-9AF4-4919-A97A-5D11957242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31" b="7436"/>
          <a:stretch/>
        </p:blipFill>
        <p:spPr>
          <a:xfrm>
            <a:off x="8435435" y="1557504"/>
            <a:ext cx="3218085" cy="23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63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시나리오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1656794" cy="327146"/>
            <a:chOff x="683568" y="1023662"/>
            <a:chExt cx="2593307" cy="327146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3" y="1023662"/>
              <a:ext cx="2406152" cy="327146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모의 객체 배치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2593307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BA00894-4CBE-491A-97A2-1AB4DE42E9AE}"/>
              </a:ext>
            </a:extLst>
          </p:cNvPr>
          <p:cNvSpPr>
            <a:spLocks noGrp="1"/>
          </p:cNvSpPr>
          <p:nvPr/>
        </p:nvSpPr>
        <p:spPr bwMode="auto">
          <a:xfrm>
            <a:off x="723290" y="4318718"/>
            <a:ext cx="3038095" cy="60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7. GAZ-69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 선택 후 마우스 오른쪽 버튼</a:t>
            </a:r>
            <a:b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 팝업메뉴를 열어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Position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Heading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3B71758-6511-4FBA-8FFD-1BAFF20E8425}"/>
              </a:ext>
            </a:extLst>
          </p:cNvPr>
          <p:cNvSpPr/>
          <p:nvPr/>
        </p:nvSpPr>
        <p:spPr>
          <a:xfrm>
            <a:off x="4081010" y="2855807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A064DC-7526-43B0-AA50-2BBD7B9122BB}"/>
              </a:ext>
            </a:extLst>
          </p:cNvPr>
          <p:cNvGrpSpPr/>
          <p:nvPr/>
        </p:nvGrpSpPr>
        <p:grpSpPr>
          <a:xfrm>
            <a:off x="754612" y="1527214"/>
            <a:ext cx="3211511" cy="2492423"/>
            <a:chOff x="671044" y="1940213"/>
            <a:chExt cx="2191056" cy="195861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F4EDAFB-DBC8-4265-8808-EC6ABB58F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044" y="1940213"/>
              <a:ext cx="2191056" cy="1958613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83BB5F-5902-45A2-B05F-DD59E9EF78A6}"/>
                </a:ext>
              </a:extLst>
            </p:cNvPr>
            <p:cNvSpPr/>
            <p:nvPr/>
          </p:nvSpPr>
          <p:spPr>
            <a:xfrm>
              <a:off x="898438" y="2132293"/>
              <a:ext cx="733907" cy="902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FC7B033-784E-4E18-B504-63828AAEAD3F}"/>
                </a:ext>
              </a:extLst>
            </p:cNvPr>
            <p:cNvSpPr/>
            <p:nvPr/>
          </p:nvSpPr>
          <p:spPr>
            <a:xfrm>
              <a:off x="1635039" y="2646643"/>
              <a:ext cx="537058" cy="902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C74C571-779C-445E-B29F-916036369B6D}"/>
                </a:ext>
              </a:extLst>
            </p:cNvPr>
            <p:cNvSpPr/>
            <p:nvPr/>
          </p:nvSpPr>
          <p:spPr>
            <a:xfrm>
              <a:off x="2172193" y="2829311"/>
              <a:ext cx="574577" cy="902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9D7741-E680-40E3-8A81-5D04A4CB5211}"/>
              </a:ext>
            </a:extLst>
          </p:cNvPr>
          <p:cNvSpPr>
            <a:spLocks noGrp="1"/>
          </p:cNvSpPr>
          <p:nvPr/>
        </p:nvSpPr>
        <p:spPr bwMode="auto">
          <a:xfrm>
            <a:off x="4580484" y="4326693"/>
            <a:ext cx="3038095" cy="60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8. Heading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수정 창이 열리면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135 Deg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입력한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DBEFBD4-F488-49CF-BC70-57304017DBC6}"/>
              </a:ext>
            </a:extLst>
          </p:cNvPr>
          <p:cNvSpPr/>
          <p:nvPr/>
        </p:nvSpPr>
        <p:spPr>
          <a:xfrm>
            <a:off x="7850257" y="2855807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DF54004-15E4-4887-96DF-E7204CD55E0E}"/>
              </a:ext>
            </a:extLst>
          </p:cNvPr>
          <p:cNvSpPr>
            <a:spLocks noGrp="1"/>
          </p:cNvSpPr>
          <p:nvPr/>
        </p:nvSpPr>
        <p:spPr bwMode="auto">
          <a:xfrm>
            <a:off x="8437679" y="4318718"/>
            <a:ext cx="3315128" cy="60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GAZ-69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Utility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Vehicle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방향이 우측하단을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향해 초기 자세를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135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바꾼 것을 확인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1051088-953B-41C7-B0F4-4BFC2212151C}"/>
              </a:ext>
            </a:extLst>
          </p:cNvPr>
          <p:cNvGrpSpPr/>
          <p:nvPr/>
        </p:nvGrpSpPr>
        <p:grpSpPr>
          <a:xfrm>
            <a:off x="4518284" y="2206013"/>
            <a:ext cx="3169149" cy="1461216"/>
            <a:chOff x="3265256" y="2451662"/>
            <a:chExt cx="2221429" cy="93571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E6F51-8E52-4F02-A06E-567D9C54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5256" y="2451662"/>
              <a:ext cx="2221429" cy="93571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EC36ADE-8185-4AC8-833E-03C73368E764}"/>
                </a:ext>
              </a:extLst>
            </p:cNvPr>
            <p:cNvSpPr/>
            <p:nvPr/>
          </p:nvSpPr>
          <p:spPr>
            <a:xfrm>
              <a:off x="4023675" y="2771051"/>
              <a:ext cx="1363197" cy="1338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DA79C49-7A56-4E66-A4CA-77160B0A894D}"/>
                </a:ext>
              </a:extLst>
            </p:cNvPr>
            <p:cNvSpPr/>
            <p:nvPr/>
          </p:nvSpPr>
          <p:spPr>
            <a:xfrm>
              <a:off x="4355557" y="3190094"/>
              <a:ext cx="521244" cy="15648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F484D8E-5D31-421A-B822-308F8D43805B}"/>
              </a:ext>
            </a:extLst>
          </p:cNvPr>
          <p:cNvGrpSpPr/>
          <p:nvPr/>
        </p:nvGrpSpPr>
        <p:grpSpPr>
          <a:xfrm>
            <a:off x="8239594" y="1527213"/>
            <a:ext cx="3789120" cy="2420349"/>
            <a:chOff x="5889841" y="2027567"/>
            <a:chExt cx="2812189" cy="17984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FFF3320-5948-4B49-86E7-374306595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27" b="652"/>
            <a:stretch/>
          </p:blipFill>
          <p:spPr>
            <a:xfrm>
              <a:off x="5889841" y="2027567"/>
              <a:ext cx="2580063" cy="1798434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8036BD3-B9A1-4EE0-92D8-CC6B29025E0E}"/>
                </a:ext>
              </a:extLst>
            </p:cNvPr>
            <p:cNvSpPr/>
            <p:nvPr/>
          </p:nvSpPr>
          <p:spPr>
            <a:xfrm>
              <a:off x="7549902" y="2269748"/>
              <a:ext cx="1152128" cy="1152128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C07E537-9193-4393-9A12-40C8CA8FA578}"/>
                </a:ext>
              </a:extLst>
            </p:cNvPr>
            <p:cNvSpPr/>
            <p:nvPr/>
          </p:nvSpPr>
          <p:spPr>
            <a:xfrm>
              <a:off x="7014990" y="2380494"/>
              <a:ext cx="296566" cy="29656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6AD3C64-435D-479B-BF6C-95191D8C0A99}"/>
                </a:ext>
              </a:extLst>
            </p:cNvPr>
            <p:cNvCxnSpPr>
              <a:cxnSpLocks/>
              <a:stCxn id="23" idx="0"/>
              <a:endCxn id="22" idx="0"/>
            </p:cNvCxnSpPr>
            <p:nvPr/>
          </p:nvCxnSpPr>
          <p:spPr>
            <a:xfrm flipV="1">
              <a:off x="7163273" y="2269748"/>
              <a:ext cx="962693" cy="110746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DF52200-44EC-4A7E-B5D8-F9151AE0A378}"/>
                </a:ext>
              </a:extLst>
            </p:cNvPr>
            <p:cNvCxnSpPr>
              <a:cxnSpLocks/>
              <a:stCxn id="23" idx="3"/>
              <a:endCxn id="22" idx="3"/>
            </p:cNvCxnSpPr>
            <p:nvPr/>
          </p:nvCxnSpPr>
          <p:spPr>
            <a:xfrm>
              <a:off x="7058421" y="2633629"/>
              <a:ext cx="660206" cy="619522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518BF82-3F72-4104-A169-6858A8D0D13B}"/>
              </a:ext>
            </a:extLst>
          </p:cNvPr>
          <p:cNvSpPr txBox="1"/>
          <p:nvPr/>
        </p:nvSpPr>
        <p:spPr>
          <a:xfrm>
            <a:off x="723290" y="5299669"/>
            <a:ext cx="91353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※ Task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Set</a:t>
            </a:r>
            <a:r>
              <a:rPr lang="ko-KR" altLang="en-US" dirty="0">
                <a:latin typeface="+mn-ea"/>
              </a:rPr>
              <a:t>에 대하여</a:t>
            </a:r>
            <a:endParaRPr lang="en-US" altLang="ko-KR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Task</a:t>
            </a:r>
            <a:r>
              <a:rPr lang="ko-KR" altLang="en-US" sz="1200" dirty="0">
                <a:latin typeface="+mn-ea"/>
              </a:rPr>
              <a:t>는 각 객체가 수행할 임무 부여를 의미하며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모의가 시작</a:t>
            </a:r>
            <a:r>
              <a:rPr lang="en-US" altLang="ko-KR" sz="1200" dirty="0">
                <a:latin typeface="+mn-ea"/>
              </a:rPr>
              <a:t>(Play)</a:t>
            </a:r>
            <a:r>
              <a:rPr lang="ko-KR" altLang="en-US" sz="1200" dirty="0">
                <a:latin typeface="+mn-ea"/>
              </a:rPr>
              <a:t>되어야 수행에 들어간다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Set</a:t>
            </a:r>
            <a:r>
              <a:rPr lang="ko-KR" altLang="en-US" sz="1200" dirty="0">
                <a:latin typeface="+mn-ea"/>
              </a:rPr>
              <a:t>은 각 객체의 초기 상태 및 현재 상태를 의미하며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모의가 정지된 상태에서도 적용된다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17462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시나리오 생성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4AA877-26EB-4D33-9AF5-C8C91FF11355}"/>
              </a:ext>
            </a:extLst>
          </p:cNvPr>
          <p:cNvCxnSpPr/>
          <p:nvPr/>
        </p:nvCxnSpPr>
        <p:spPr>
          <a:xfrm>
            <a:off x="6070787" y="1700704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F72C79-B061-4EE8-8F2C-062E78A00F03}"/>
              </a:ext>
            </a:extLst>
          </p:cNvPr>
          <p:cNvSpPr txBox="1"/>
          <p:nvPr/>
        </p:nvSpPr>
        <p:spPr>
          <a:xfrm>
            <a:off x="6364592" y="2371428"/>
            <a:ext cx="54654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국가별 보유중인 무기 리스트별로 필터링 할 수 있다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만약 필요한 객체 정보가 없다면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비슷한 능력을 지닌 유닛을 지정하고 국적을      한국으로 변경하는 방식이 가능하다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en-US" altLang="ko-KR" sz="2100" b="1" dirty="0">
                <a:solidFill>
                  <a:schemeClr val="tx2"/>
                </a:solidFill>
              </a:rPr>
              <a:t>Ex)</a:t>
            </a:r>
            <a:r>
              <a:rPr lang="ko-KR" altLang="en-US" sz="2100" b="1" dirty="0">
                <a:solidFill>
                  <a:schemeClr val="tx2"/>
                </a:solidFill>
              </a:rPr>
              <a:t> </a:t>
            </a:r>
            <a:r>
              <a:rPr lang="en-US" altLang="ko-KR" sz="2100" b="1" dirty="0">
                <a:solidFill>
                  <a:schemeClr val="tx2"/>
                </a:solidFill>
              </a:rPr>
              <a:t>K1</a:t>
            </a:r>
            <a:r>
              <a:rPr lang="ko-KR" altLang="en-US" sz="2100" b="1" dirty="0" err="1">
                <a:solidFill>
                  <a:schemeClr val="tx2"/>
                </a:solidFill>
              </a:rPr>
              <a:t>소총병</a:t>
            </a:r>
            <a:r>
              <a:rPr lang="ko-KR" altLang="en-US" sz="2100" b="1" dirty="0">
                <a:solidFill>
                  <a:schemeClr val="tx2"/>
                </a:solidFill>
              </a:rPr>
              <a:t> </a:t>
            </a:r>
            <a:r>
              <a:rPr lang="en-US" altLang="ko-KR" sz="2100" b="1" dirty="0">
                <a:solidFill>
                  <a:schemeClr val="tx2"/>
                </a:solidFill>
              </a:rPr>
              <a:t>-&gt; M4 </a:t>
            </a:r>
            <a:r>
              <a:rPr lang="ko-KR" altLang="en-US" sz="2100" b="1" dirty="0" err="1">
                <a:solidFill>
                  <a:schemeClr val="tx2"/>
                </a:solidFill>
              </a:rPr>
              <a:t>소총병</a:t>
            </a:r>
            <a:r>
              <a:rPr lang="en-US" altLang="ko-KR" sz="2100" b="1" dirty="0">
                <a:solidFill>
                  <a:schemeClr val="tx2"/>
                </a:solidFill>
              </a:rPr>
              <a:t>, FA-50 -&gt; A-10</a:t>
            </a:r>
            <a:endParaRPr lang="ko-KR" altLang="en-US" sz="2100" b="1" dirty="0">
              <a:solidFill>
                <a:schemeClr val="tx2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A79110B-6CFF-4010-A21B-81A92EDB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14" y="1527214"/>
            <a:ext cx="1717207" cy="45358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58A8481-0998-4DCF-AB96-8CA745ECD863}"/>
              </a:ext>
            </a:extLst>
          </p:cNvPr>
          <p:cNvSpPr txBox="1"/>
          <p:nvPr/>
        </p:nvSpPr>
        <p:spPr>
          <a:xfrm>
            <a:off x="435576" y="6131761"/>
            <a:ext cx="5264085" cy="24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&lt;VT-MAK</a:t>
            </a:r>
            <a:r>
              <a:rPr lang="ko-KR" altLang="en-US" sz="1000" dirty="0"/>
              <a:t>에 존재하는 한국군 보유 무기 종류 리스트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009E334-D987-464B-831A-C9A5ADF4B3D0}"/>
              </a:ext>
            </a:extLst>
          </p:cNvPr>
          <p:cNvGrpSpPr/>
          <p:nvPr/>
        </p:nvGrpSpPr>
        <p:grpSpPr>
          <a:xfrm>
            <a:off x="746563" y="941129"/>
            <a:ext cx="2419823" cy="327146"/>
            <a:chOff x="683568" y="1023662"/>
            <a:chExt cx="3787644" cy="327146"/>
          </a:xfrm>
        </p:grpSpPr>
        <p:sp>
          <p:nvSpPr>
            <p:cNvPr id="51" name="갈매기형 수장 61">
              <a:extLst>
                <a:ext uri="{FF2B5EF4-FFF2-40B4-BE49-F238E27FC236}">
                  <a16:creationId xmlns:a16="http://schemas.microsoft.com/office/drawing/2014/main" id="{3DBF45B4-1E70-404F-A9B1-1D1635FD8F46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갈매기형 수장 62">
              <a:extLst>
                <a:ext uri="{FF2B5EF4-FFF2-40B4-BE49-F238E27FC236}">
                  <a16:creationId xmlns:a16="http://schemas.microsoft.com/office/drawing/2014/main" id="{CEFBE08A-E854-4158-ABBF-C22D8F834DEA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7">
              <a:extLst>
                <a:ext uri="{FF2B5EF4-FFF2-40B4-BE49-F238E27FC236}">
                  <a16:creationId xmlns:a16="http://schemas.microsoft.com/office/drawing/2014/main" id="{4A5C9020-14E1-42E1-BF89-0062E733242A}"/>
                </a:ext>
              </a:extLst>
            </p:cNvPr>
            <p:cNvSpPr txBox="1"/>
            <p:nvPr/>
          </p:nvSpPr>
          <p:spPr>
            <a:xfrm>
              <a:off x="870723" y="1023662"/>
              <a:ext cx="3600489" cy="327146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모의 객체 배치</a:t>
              </a: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한국군</a:t>
              </a: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5D6BE29-7ED2-4AC9-9F6A-828208956642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2593307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3597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시나리오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1861978" cy="327146"/>
            <a:chOff x="683568" y="1023662"/>
            <a:chExt cx="2914473" cy="327146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3" y="1023662"/>
              <a:ext cx="2727318" cy="327146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컨트롤 객체 배치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2784471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0783E9-6F7A-4567-BD8D-BF1F9109A91D}"/>
              </a:ext>
            </a:extLst>
          </p:cNvPr>
          <p:cNvGrpSpPr/>
          <p:nvPr/>
        </p:nvGrpSpPr>
        <p:grpSpPr>
          <a:xfrm>
            <a:off x="825992" y="2484401"/>
            <a:ext cx="2587129" cy="1905109"/>
            <a:chOff x="405191" y="1959429"/>
            <a:chExt cx="2587129" cy="190510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E26F934-B14C-4E5F-ABA0-2B27379BA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191" y="1959429"/>
              <a:ext cx="2587129" cy="1905109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33F6E96-B4D4-49D1-B0A2-EDB8E0F38B0F}"/>
                </a:ext>
              </a:extLst>
            </p:cNvPr>
            <p:cNvSpPr/>
            <p:nvPr/>
          </p:nvSpPr>
          <p:spPr>
            <a:xfrm>
              <a:off x="2834793" y="2910167"/>
              <a:ext cx="146050" cy="62678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C6D8DD2-C765-461C-9D74-0C7DE5AF9BC6}"/>
              </a:ext>
            </a:extLst>
          </p:cNvPr>
          <p:cNvSpPr>
            <a:spLocks noGrp="1"/>
          </p:cNvSpPr>
          <p:nvPr/>
        </p:nvSpPr>
        <p:spPr bwMode="auto">
          <a:xfrm>
            <a:off x="866131" y="5462940"/>
            <a:ext cx="3038095" cy="1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상황도 오른쪽 전술 객체 팔레트 클릭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BCE4CE-BC4D-4361-96B4-3310B667522F}"/>
              </a:ext>
            </a:extLst>
          </p:cNvPr>
          <p:cNvGrpSpPr/>
          <p:nvPr/>
        </p:nvGrpSpPr>
        <p:grpSpPr>
          <a:xfrm>
            <a:off x="4708049" y="1852890"/>
            <a:ext cx="2478572" cy="3321428"/>
            <a:chOff x="3394316" y="1401710"/>
            <a:chExt cx="2478572" cy="332142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5D21186-2DCD-4B4B-8A91-B6D1E312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4316" y="1401710"/>
              <a:ext cx="2478572" cy="3321428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7CE51F5-3BB2-4A8E-B6CB-D0080E7A5207}"/>
                </a:ext>
              </a:extLst>
            </p:cNvPr>
            <p:cNvSpPr/>
            <p:nvPr/>
          </p:nvSpPr>
          <p:spPr>
            <a:xfrm>
              <a:off x="3741812" y="1600225"/>
              <a:ext cx="160487" cy="14215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DECD926-5EF0-4CFF-AACC-6165A59CE52B}"/>
                </a:ext>
              </a:extLst>
            </p:cNvPr>
            <p:cNvSpPr/>
            <p:nvPr/>
          </p:nvSpPr>
          <p:spPr>
            <a:xfrm>
              <a:off x="3999111" y="1857400"/>
              <a:ext cx="188838" cy="1873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0C75B8F-4282-4F89-92E8-CEEC54AF8F79}"/>
                </a:ext>
              </a:extLst>
            </p:cNvPr>
            <p:cNvSpPr/>
            <p:nvPr/>
          </p:nvSpPr>
          <p:spPr>
            <a:xfrm>
              <a:off x="3429397" y="4343425"/>
              <a:ext cx="2154163" cy="1873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AF60621-8783-49A6-AF51-858354778930}"/>
              </a:ext>
            </a:extLst>
          </p:cNvPr>
          <p:cNvSpPr>
            <a:spLocks noGrp="1"/>
          </p:cNvSpPr>
          <p:nvPr/>
        </p:nvSpPr>
        <p:spPr bwMode="auto">
          <a:xfrm>
            <a:off x="4430932" y="5361086"/>
            <a:ext cx="3238840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1200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Force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Blue, </a:t>
            </a:r>
            <a:r>
              <a:rPr lang="en-US" altLang="ko-KR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Filter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 Object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 객체 목록에서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EB64BE6-AA86-4A6A-9023-30F0935E9548}"/>
              </a:ext>
            </a:extLst>
          </p:cNvPr>
          <p:cNvSpPr/>
          <p:nvPr/>
        </p:nvSpPr>
        <p:spPr>
          <a:xfrm>
            <a:off x="3903998" y="3469112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87A3A99-EB61-468D-B0D6-D3DB150B60BC}"/>
              </a:ext>
            </a:extLst>
          </p:cNvPr>
          <p:cNvSpPr/>
          <p:nvPr/>
        </p:nvSpPr>
        <p:spPr>
          <a:xfrm>
            <a:off x="7797797" y="3507867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AC06F57-40B2-4D73-A1CE-5E3C3844629E}"/>
              </a:ext>
            </a:extLst>
          </p:cNvPr>
          <p:cNvSpPr>
            <a:spLocks noGrp="1"/>
          </p:cNvSpPr>
          <p:nvPr/>
        </p:nvSpPr>
        <p:spPr bwMode="auto">
          <a:xfrm>
            <a:off x="8625217" y="5162571"/>
            <a:ext cx="3128975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그림을 참고하여 ①번부터 ④번까지 경로</a:t>
            </a:r>
            <a:b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점을 마우스 왼쪽 버튼으로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경로의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마지막인 ⑤번 지점에서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더블클릭하여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Route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생성을 마침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61846C-2972-4988-8E77-0AAD7C7CF9D9}"/>
              </a:ext>
            </a:extLst>
          </p:cNvPr>
          <p:cNvGrpSpPr/>
          <p:nvPr/>
        </p:nvGrpSpPr>
        <p:grpSpPr>
          <a:xfrm>
            <a:off x="8779566" y="2390483"/>
            <a:ext cx="2213919" cy="2183435"/>
            <a:chOff x="6274884" y="1866925"/>
            <a:chExt cx="2213919" cy="218343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4874CB0-9F86-4576-BA03-251FD9357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884" y="1866925"/>
              <a:ext cx="2213919" cy="2183435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8FD3B89-62E3-4D46-A000-882C4719C2EE}"/>
                </a:ext>
              </a:extLst>
            </p:cNvPr>
            <p:cNvSpPr/>
            <p:nvPr/>
          </p:nvSpPr>
          <p:spPr>
            <a:xfrm>
              <a:off x="6876257" y="3605213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/>
                <a:t>1</a:t>
              </a:r>
              <a:endParaRPr lang="ko-KR" altLang="en-US" sz="800" b="1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535A730-F313-4C43-A2D5-4C562E4A0809}"/>
                </a:ext>
              </a:extLst>
            </p:cNvPr>
            <p:cNvSpPr/>
            <p:nvPr/>
          </p:nvSpPr>
          <p:spPr>
            <a:xfrm>
              <a:off x="7021513" y="3262313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/>
                <a:t>2</a:t>
              </a:r>
              <a:endParaRPr lang="ko-KR" altLang="en-US" sz="800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0F80605-46E8-4992-B5A8-2D9081437952}"/>
                </a:ext>
              </a:extLst>
            </p:cNvPr>
            <p:cNvSpPr/>
            <p:nvPr/>
          </p:nvSpPr>
          <p:spPr>
            <a:xfrm>
              <a:off x="7616825" y="3500438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/>
                <a:t>3</a:t>
              </a:r>
              <a:endParaRPr lang="ko-KR" altLang="en-US" sz="800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E2479A6-41F5-46A1-9367-3545393EC216}"/>
                </a:ext>
              </a:extLst>
            </p:cNvPr>
            <p:cNvSpPr/>
            <p:nvPr/>
          </p:nvSpPr>
          <p:spPr>
            <a:xfrm>
              <a:off x="7995443" y="2609851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/>
                <a:t>4</a:t>
              </a:r>
              <a:endParaRPr lang="ko-KR" altLang="en-US" sz="800" b="1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BCFB152-AD29-44D7-8F94-D325770DE1D0}"/>
                </a:ext>
              </a:extLst>
            </p:cNvPr>
            <p:cNvSpPr/>
            <p:nvPr/>
          </p:nvSpPr>
          <p:spPr>
            <a:xfrm>
              <a:off x="7412036" y="2331245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/>
                <a:t>5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2777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시나리오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4069314" cy="327146"/>
            <a:chOff x="683568" y="1023662"/>
            <a:chExt cx="6369520" cy="327146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3" y="1023662"/>
              <a:ext cx="6182365" cy="327146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아군 객체에 임무 부여 후 시나리오 저장 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6118248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8D1270-A1FA-4AC0-B1D8-1AB15679910E}"/>
              </a:ext>
            </a:extLst>
          </p:cNvPr>
          <p:cNvGrpSpPr/>
          <p:nvPr/>
        </p:nvGrpSpPr>
        <p:grpSpPr>
          <a:xfrm>
            <a:off x="624177" y="1708959"/>
            <a:ext cx="4031169" cy="2093043"/>
            <a:chOff x="395536" y="2022715"/>
            <a:chExt cx="3419048" cy="18000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A15C7ED-DF40-4EF3-BB59-499A76E4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022715"/>
              <a:ext cx="3419048" cy="1800000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173756-971A-4459-BF54-FB269FEF87C7}"/>
                </a:ext>
              </a:extLst>
            </p:cNvPr>
            <p:cNvSpPr/>
            <p:nvPr/>
          </p:nvSpPr>
          <p:spPr>
            <a:xfrm>
              <a:off x="831776" y="2723835"/>
              <a:ext cx="910158" cy="12175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34CC86-E968-479E-B535-33491667D8A5}"/>
                </a:ext>
              </a:extLst>
            </p:cNvPr>
            <p:cNvSpPr/>
            <p:nvPr/>
          </p:nvSpPr>
          <p:spPr>
            <a:xfrm>
              <a:off x="1760463" y="2947672"/>
              <a:ext cx="617265" cy="12175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BAABF07-E2B3-404D-8534-F2052DDB5B8D}"/>
                </a:ext>
              </a:extLst>
            </p:cNvPr>
            <p:cNvSpPr/>
            <p:nvPr/>
          </p:nvSpPr>
          <p:spPr>
            <a:xfrm>
              <a:off x="2379588" y="3383440"/>
              <a:ext cx="1360215" cy="12175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7D61E0E-CBDE-40EA-9882-1496DFF49540}"/>
              </a:ext>
            </a:extLst>
          </p:cNvPr>
          <p:cNvSpPr>
            <a:spLocks noGrp="1"/>
          </p:cNvSpPr>
          <p:nvPr/>
        </p:nvSpPr>
        <p:spPr bwMode="auto">
          <a:xfrm>
            <a:off x="432148" y="4155972"/>
            <a:ext cx="4635123" cy="46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M2A2 Bradley IFV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마우스 오른쪽 클릭하여 팝업메뉴를 연 후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Movement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Move Along Route…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4B0AAA-783E-4555-BEB1-3999358D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852" y="1187192"/>
            <a:ext cx="1813585" cy="281564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1D8F551-241E-4F87-B9C5-32E91BEBAEFF}"/>
              </a:ext>
            </a:extLst>
          </p:cNvPr>
          <p:cNvSpPr/>
          <p:nvPr/>
        </p:nvSpPr>
        <p:spPr>
          <a:xfrm>
            <a:off x="4831810" y="2745392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E0BED24-840C-43CA-82AF-71ED3A604A02}"/>
              </a:ext>
            </a:extLst>
          </p:cNvPr>
          <p:cNvSpPr>
            <a:spLocks noGrp="1"/>
          </p:cNvSpPr>
          <p:nvPr/>
        </p:nvSpPr>
        <p:spPr bwMode="auto">
          <a:xfrm>
            <a:off x="5156902" y="4152620"/>
            <a:ext cx="2761131" cy="46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Route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목록에서 앞서 만든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Route 1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선택한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0C36664-92C3-48BE-8F53-59762D6A87DE}"/>
              </a:ext>
            </a:extLst>
          </p:cNvPr>
          <p:cNvSpPr/>
          <p:nvPr/>
        </p:nvSpPr>
        <p:spPr>
          <a:xfrm>
            <a:off x="7407131" y="275871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EEE6DA-FC53-4590-AC08-2A98893C414E}"/>
              </a:ext>
            </a:extLst>
          </p:cNvPr>
          <p:cNvGrpSpPr/>
          <p:nvPr/>
        </p:nvGrpSpPr>
        <p:grpSpPr>
          <a:xfrm>
            <a:off x="8017309" y="1562976"/>
            <a:ext cx="3550514" cy="2385007"/>
            <a:chOff x="6197084" y="1949381"/>
            <a:chExt cx="2510476" cy="19466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20A29E-8F99-49B0-9592-77AB85FC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7084" y="1949381"/>
              <a:ext cx="2510476" cy="1946667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BC07352-92E8-45AB-92B4-D969D8A9DAEB}"/>
                </a:ext>
              </a:extLst>
            </p:cNvPr>
            <p:cNvSpPr/>
            <p:nvPr/>
          </p:nvSpPr>
          <p:spPr>
            <a:xfrm>
              <a:off x="6619984" y="3424554"/>
              <a:ext cx="1666765" cy="782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4508DA-8323-42CF-8C0D-890DE0042A99}"/>
                </a:ext>
              </a:extLst>
            </p:cNvPr>
            <p:cNvSpPr/>
            <p:nvPr/>
          </p:nvSpPr>
          <p:spPr>
            <a:xfrm>
              <a:off x="6634271" y="3657917"/>
              <a:ext cx="1659623" cy="4969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A2A91D-0E8A-460E-83B4-500CFA0090A4}"/>
                </a:ext>
              </a:extLst>
            </p:cNvPr>
            <p:cNvSpPr/>
            <p:nvPr/>
          </p:nvSpPr>
          <p:spPr>
            <a:xfrm>
              <a:off x="8315325" y="3424554"/>
              <a:ext cx="283037" cy="782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EA490F58-8C8D-4CE0-8D1C-D7AF055B24F1}"/>
              </a:ext>
            </a:extLst>
          </p:cNvPr>
          <p:cNvSpPr>
            <a:spLocks noGrp="1"/>
          </p:cNvSpPr>
          <p:nvPr/>
        </p:nvSpPr>
        <p:spPr bwMode="auto">
          <a:xfrm>
            <a:off x="8087273" y="4152621"/>
            <a:ext cx="3550515" cy="46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File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Save Scenario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클릭하거나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Ctrl + s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단축키로 </a:t>
            </a:r>
            <a:r>
              <a:rPr lang="ko-KR" altLang="en-US" sz="12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시나리오를 저장</a:t>
            </a:r>
            <a:r>
              <a:rPr lang="en-US" altLang="ko-KR" sz="1200" kern="0" spc="0" baseline="300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이름을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SimpleScenario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작성하고 파일 형식을 </a:t>
            </a:r>
            <a:r>
              <a:rPr lang="en-US" altLang="ko-KR" sz="12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*.</a:t>
            </a:r>
            <a:r>
              <a:rPr lang="en-US" altLang="ko-KR" sz="1200" b="1" kern="0" spc="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scnx</a:t>
            </a:r>
            <a:r>
              <a:rPr lang="en-US" altLang="ko-KR" sz="1200" kern="0" spc="0" baseline="300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선택한 후 저장 버튼을 클릭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CC7593-2AB4-40E6-808B-644920DEE547}"/>
              </a:ext>
            </a:extLst>
          </p:cNvPr>
          <p:cNvSpPr/>
          <p:nvPr/>
        </p:nvSpPr>
        <p:spPr>
          <a:xfrm>
            <a:off x="5433342" y="2309669"/>
            <a:ext cx="1248830" cy="12175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7A77D3-C1A5-49AB-9A28-8274D0386834}"/>
              </a:ext>
            </a:extLst>
          </p:cNvPr>
          <p:cNvSpPr/>
          <p:nvPr/>
        </p:nvSpPr>
        <p:spPr>
          <a:xfrm>
            <a:off x="5886979" y="3784878"/>
            <a:ext cx="426894" cy="12175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2" name="table">
            <a:extLst>
              <a:ext uri="{FF2B5EF4-FFF2-40B4-BE49-F238E27FC236}">
                <a16:creationId xmlns:a16="http://schemas.microsoft.com/office/drawing/2014/main" id="{656C40A5-F0F9-40E1-8D41-AB77F2C13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38" y="4753801"/>
            <a:ext cx="7495071" cy="17400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9E5F3F-BE25-4CBF-AACC-BCE040F4F5EB}"/>
              </a:ext>
            </a:extLst>
          </p:cNvPr>
          <p:cNvSpPr txBox="1"/>
          <p:nvPr/>
        </p:nvSpPr>
        <p:spPr>
          <a:xfrm>
            <a:off x="8087273" y="5718072"/>
            <a:ext cx="3750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※ Move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Along with action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버튼을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사용하연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 이동을 하면서 추가적인 기능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교전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고도 변경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상태 변경 등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)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이 가능하다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50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시나리오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2911946" cy="327146"/>
            <a:chOff x="683568" y="1023662"/>
            <a:chExt cx="4557942" cy="327146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3" y="1023662"/>
              <a:ext cx="4370787" cy="327146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객체에 임무 계획</a:t>
              </a: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(Plan) 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부여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4369091" cy="34104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53179A0-03DA-476A-9B87-E447A71C6D56}"/>
              </a:ext>
            </a:extLst>
          </p:cNvPr>
          <p:cNvSpPr>
            <a:spLocks noGrp="1"/>
          </p:cNvSpPr>
          <p:nvPr/>
        </p:nvSpPr>
        <p:spPr bwMode="auto">
          <a:xfrm>
            <a:off x="800350" y="5109361"/>
            <a:ext cx="7412771" cy="120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시나리오에 모의 객체가 적거나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내 하나의 모의 객체만 제어하는 경우에는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사용해도 무방하지만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상황에서 여러 모의 객체를 제어하려는 경우엔 각 객체에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임무 계획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부여하는 것을 권장함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Plan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독립적인 임무들을 조건에 따라 순차적으로 수행할 수 있도록 부여할 수 있음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1355D57-1EBF-400F-BA00-E912C08FC8F3}"/>
              </a:ext>
            </a:extLst>
          </p:cNvPr>
          <p:cNvSpPr>
            <a:spLocks noGrp="1"/>
          </p:cNvSpPr>
          <p:nvPr/>
        </p:nvSpPr>
        <p:spPr bwMode="auto">
          <a:xfrm>
            <a:off x="688974" y="4212022"/>
            <a:ext cx="3465384" cy="46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M2A2 Bradley IFV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마우스 오른쪽 클릭하여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팝업메뉴를 연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11825D3-C34C-47B5-94A5-C8FA09A40B34}"/>
              </a:ext>
            </a:extLst>
          </p:cNvPr>
          <p:cNvSpPr/>
          <p:nvPr/>
        </p:nvSpPr>
        <p:spPr>
          <a:xfrm>
            <a:off x="4241775" y="2947677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0E782F0-BD69-4C70-875A-DB75C7074D65}"/>
              </a:ext>
            </a:extLst>
          </p:cNvPr>
          <p:cNvSpPr>
            <a:spLocks noGrp="1"/>
          </p:cNvSpPr>
          <p:nvPr/>
        </p:nvSpPr>
        <p:spPr bwMode="auto">
          <a:xfrm>
            <a:off x="4753406" y="4217727"/>
            <a:ext cx="3465384" cy="46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Movement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Move Along Route…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2F7BCE4-768A-4C3B-A345-83B209A763F9}"/>
              </a:ext>
            </a:extLst>
          </p:cNvPr>
          <p:cNvSpPr/>
          <p:nvPr/>
        </p:nvSpPr>
        <p:spPr>
          <a:xfrm>
            <a:off x="8480319" y="2939456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D2FA9935-2669-4115-A6F4-65695AD38C83}"/>
              </a:ext>
            </a:extLst>
          </p:cNvPr>
          <p:cNvSpPr>
            <a:spLocks noGrp="1"/>
          </p:cNvSpPr>
          <p:nvPr/>
        </p:nvSpPr>
        <p:spPr bwMode="auto">
          <a:xfrm>
            <a:off x="8817838" y="4314666"/>
            <a:ext cx="2691757" cy="46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Route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목록에서 앞서 만든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Route 1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선택한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D141AFB-3347-45A0-8FE0-270D155CCFCE}"/>
              </a:ext>
            </a:extLst>
          </p:cNvPr>
          <p:cNvGrpSpPr/>
          <p:nvPr/>
        </p:nvGrpSpPr>
        <p:grpSpPr>
          <a:xfrm>
            <a:off x="692958" y="1829411"/>
            <a:ext cx="3051727" cy="2059096"/>
            <a:chOff x="1109051" y="2852936"/>
            <a:chExt cx="2321429" cy="158571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D7AA127-22E5-43D9-AC95-F34C6022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051" y="2852936"/>
              <a:ext cx="2321429" cy="1585715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7309FC-A5EA-4A89-B46F-E0A776A556C4}"/>
                </a:ext>
              </a:extLst>
            </p:cNvPr>
            <p:cNvSpPr/>
            <p:nvPr/>
          </p:nvSpPr>
          <p:spPr>
            <a:xfrm>
              <a:off x="1745163" y="3670937"/>
              <a:ext cx="1379038" cy="14217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8535312-5073-4FC0-B1CE-886C3E3C90C6}"/>
              </a:ext>
            </a:extLst>
          </p:cNvPr>
          <p:cNvGrpSpPr/>
          <p:nvPr/>
        </p:nvGrpSpPr>
        <p:grpSpPr>
          <a:xfrm>
            <a:off x="5213642" y="1798545"/>
            <a:ext cx="2613132" cy="2098096"/>
            <a:chOff x="3851920" y="2724364"/>
            <a:chExt cx="2295238" cy="184285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2E823A1-F6E8-4686-B6C2-BE9ADE33F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1920" y="2724364"/>
              <a:ext cx="2295238" cy="1842857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410B6D-7560-4EE5-ACC6-C82FD329C6F0}"/>
                </a:ext>
              </a:extLst>
            </p:cNvPr>
            <p:cNvSpPr/>
            <p:nvPr/>
          </p:nvSpPr>
          <p:spPr>
            <a:xfrm>
              <a:off x="4101061" y="3231568"/>
              <a:ext cx="613814" cy="1117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2EB764-0305-4FCF-BA5E-5A8F3251CDE0}"/>
                </a:ext>
              </a:extLst>
            </p:cNvPr>
            <p:cNvSpPr/>
            <p:nvPr/>
          </p:nvSpPr>
          <p:spPr>
            <a:xfrm>
              <a:off x="4732091" y="3664956"/>
              <a:ext cx="1347239" cy="1117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F7A066-CF0B-461A-A205-9B24200665CE}"/>
              </a:ext>
            </a:extLst>
          </p:cNvPr>
          <p:cNvGrpSpPr/>
          <p:nvPr/>
        </p:nvGrpSpPr>
        <p:grpSpPr>
          <a:xfrm>
            <a:off x="9295731" y="1461624"/>
            <a:ext cx="1735969" cy="2695143"/>
            <a:chOff x="6568598" y="2492896"/>
            <a:chExt cx="1468571" cy="2280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5AF4FF0-AD11-48A3-8CA4-AAAD3F93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8598" y="2492896"/>
              <a:ext cx="1468571" cy="2280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B34BA8-33FB-4D24-A012-9C51F578DC77}"/>
                </a:ext>
              </a:extLst>
            </p:cNvPr>
            <p:cNvSpPr/>
            <p:nvPr/>
          </p:nvSpPr>
          <p:spPr>
            <a:xfrm>
              <a:off x="6665667" y="3150605"/>
              <a:ext cx="1261513" cy="1117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05D046-DB07-4011-9619-ECA0E5E08570}"/>
                </a:ext>
              </a:extLst>
            </p:cNvPr>
            <p:cNvSpPr/>
            <p:nvPr/>
          </p:nvSpPr>
          <p:spPr>
            <a:xfrm>
              <a:off x="7130012" y="4612692"/>
              <a:ext cx="418552" cy="12599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27D314E-EBAF-4964-9C69-6C55271FBA60}"/>
              </a:ext>
            </a:extLst>
          </p:cNvPr>
          <p:cNvSpPr/>
          <p:nvPr/>
        </p:nvSpPr>
        <p:spPr>
          <a:xfrm>
            <a:off x="825992" y="6161691"/>
            <a:ext cx="576943" cy="26125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E27AD-CDC9-48B1-BFD4-7A98E3075ABB}"/>
              </a:ext>
            </a:extLst>
          </p:cNvPr>
          <p:cNvSpPr txBox="1"/>
          <p:nvPr/>
        </p:nvSpPr>
        <p:spPr>
          <a:xfrm>
            <a:off x="1670133" y="6107653"/>
            <a:ext cx="68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단순 임무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개면 </a:t>
            </a:r>
            <a:r>
              <a:rPr lang="en-US" altLang="ko-KR" dirty="0">
                <a:solidFill>
                  <a:srgbClr val="FF0000"/>
                </a:solidFill>
              </a:rPr>
              <a:t>Task, </a:t>
            </a:r>
            <a:r>
              <a:rPr lang="ko-KR" altLang="en-US" dirty="0">
                <a:solidFill>
                  <a:srgbClr val="FF0000"/>
                </a:solidFill>
              </a:rPr>
              <a:t>여러 개의 복합적인 임무면 </a:t>
            </a:r>
            <a:r>
              <a:rPr lang="en-US" altLang="ko-KR" dirty="0">
                <a:solidFill>
                  <a:srgbClr val="FF0000"/>
                </a:solidFill>
              </a:rPr>
              <a:t>Plan!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36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시나리오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2911946" cy="327146"/>
            <a:chOff x="683568" y="1023662"/>
            <a:chExt cx="4557942" cy="327146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3" y="1023662"/>
              <a:ext cx="4370787" cy="327146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객체에 임무 계획</a:t>
              </a: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(Plan) 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부여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4420207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355D57-1EBF-400F-BA00-E912C08FC8F3}"/>
              </a:ext>
            </a:extLst>
          </p:cNvPr>
          <p:cNvSpPr>
            <a:spLocks noGrp="1"/>
          </p:cNvSpPr>
          <p:nvPr/>
        </p:nvSpPr>
        <p:spPr bwMode="auto">
          <a:xfrm>
            <a:off x="1313194" y="3544404"/>
            <a:ext cx="2448272" cy="46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Position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Heading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11825D3-C34C-47B5-94A5-C8FA09A40B34}"/>
              </a:ext>
            </a:extLst>
          </p:cNvPr>
          <p:cNvSpPr/>
          <p:nvPr/>
        </p:nvSpPr>
        <p:spPr>
          <a:xfrm>
            <a:off x="4085788" y="2463140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AC7065B-4098-49EF-AAF0-FFBB2ACA4F9A}"/>
              </a:ext>
            </a:extLst>
          </p:cNvPr>
          <p:cNvSpPr>
            <a:spLocks noGrp="1"/>
          </p:cNvSpPr>
          <p:nvPr/>
        </p:nvSpPr>
        <p:spPr bwMode="auto">
          <a:xfrm>
            <a:off x="4499704" y="3318324"/>
            <a:ext cx="4039318" cy="60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Heading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 창이 열리면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270 Deg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입력한 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Relative to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 Heading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CBEBBE-89A6-47B5-B1F4-ADC9A3FA2574}"/>
              </a:ext>
            </a:extLst>
          </p:cNvPr>
          <p:cNvGrpSpPr/>
          <p:nvPr/>
        </p:nvGrpSpPr>
        <p:grpSpPr>
          <a:xfrm>
            <a:off x="5165059" y="1914389"/>
            <a:ext cx="2221429" cy="935714"/>
            <a:chOff x="3356843" y="1899352"/>
            <a:chExt cx="2221429" cy="935714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BB9D9F6-C0A7-4D96-A550-9114DD2FC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6843" y="1899352"/>
              <a:ext cx="2221429" cy="935714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11FB5B9-9988-47D0-B342-5AA18BF7948E}"/>
                </a:ext>
              </a:extLst>
            </p:cNvPr>
            <p:cNvSpPr/>
            <p:nvPr/>
          </p:nvSpPr>
          <p:spPr>
            <a:xfrm>
              <a:off x="4110520" y="2205475"/>
              <a:ext cx="1375880" cy="1568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BBC6237-397E-4994-AE4F-D0A789BF0EFF}"/>
                </a:ext>
              </a:extLst>
            </p:cNvPr>
            <p:cNvSpPr/>
            <p:nvPr/>
          </p:nvSpPr>
          <p:spPr>
            <a:xfrm>
              <a:off x="4110520" y="2389625"/>
              <a:ext cx="1375880" cy="1568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18DC821-9342-49E1-B0B9-9997B47CB8B9}"/>
                </a:ext>
              </a:extLst>
            </p:cNvPr>
            <p:cNvSpPr/>
            <p:nvPr/>
          </p:nvSpPr>
          <p:spPr>
            <a:xfrm>
              <a:off x="4443895" y="2634100"/>
              <a:ext cx="534505" cy="15925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3B2893A-3B4E-423F-9C30-F3DF23932FA3}"/>
              </a:ext>
            </a:extLst>
          </p:cNvPr>
          <p:cNvSpPr/>
          <p:nvPr/>
        </p:nvSpPr>
        <p:spPr>
          <a:xfrm>
            <a:off x="8140165" y="232425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8E43459-49D6-4A5F-AA01-596FA6AEEE08}"/>
              </a:ext>
            </a:extLst>
          </p:cNvPr>
          <p:cNvSpPr>
            <a:spLocks noGrp="1"/>
          </p:cNvSpPr>
          <p:nvPr/>
        </p:nvSpPr>
        <p:spPr bwMode="auto">
          <a:xfrm>
            <a:off x="9080795" y="3401441"/>
            <a:ext cx="3038095" cy="60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 Task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Movement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Move to Location…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15A6692-4FDD-4B4C-95D5-F6C7CE6AFFAC}"/>
              </a:ext>
            </a:extLst>
          </p:cNvPr>
          <p:cNvSpPr/>
          <p:nvPr/>
        </p:nvSpPr>
        <p:spPr>
          <a:xfrm>
            <a:off x="2305128" y="4661749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469C18-A40B-4A62-B319-625E01B5CD06}"/>
              </a:ext>
            </a:extLst>
          </p:cNvPr>
          <p:cNvSpPr>
            <a:spLocks noGrp="1"/>
          </p:cNvSpPr>
          <p:nvPr/>
        </p:nvSpPr>
        <p:spPr bwMode="auto">
          <a:xfrm>
            <a:off x="2527113" y="5715808"/>
            <a:ext cx="3792456" cy="60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 위 임의의 지점을 클릭하거나 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경도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직접 입력하여 이동할 위치 지정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B4436A-F3CC-4D0E-AC0D-AB2B3486DE00}"/>
              </a:ext>
            </a:extLst>
          </p:cNvPr>
          <p:cNvGrpSpPr/>
          <p:nvPr/>
        </p:nvGrpSpPr>
        <p:grpSpPr>
          <a:xfrm>
            <a:off x="1310974" y="1561317"/>
            <a:ext cx="2169402" cy="1875443"/>
            <a:chOff x="1106831" y="1562447"/>
            <a:chExt cx="1828572" cy="1609524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F379DB5-A0BE-4E07-A9BE-564CB6E8D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6831" y="1562447"/>
              <a:ext cx="1828572" cy="1609524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DF1975-DF8D-4520-8353-4FCEEAF4AC04}"/>
                </a:ext>
              </a:extLst>
            </p:cNvPr>
            <p:cNvSpPr/>
            <p:nvPr/>
          </p:nvSpPr>
          <p:spPr>
            <a:xfrm>
              <a:off x="1513371" y="2456300"/>
              <a:ext cx="642454" cy="1117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557142E-68A0-4FEC-A5D9-7C6717E16994}"/>
                </a:ext>
              </a:extLst>
            </p:cNvPr>
            <p:cNvSpPr/>
            <p:nvPr/>
          </p:nvSpPr>
          <p:spPr>
            <a:xfrm>
              <a:off x="2173770" y="2678550"/>
              <a:ext cx="702779" cy="1117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04F765-D694-4BE1-910C-A9EE5BD0C629}"/>
                </a:ext>
              </a:extLst>
            </p:cNvPr>
            <p:cNvSpPr/>
            <p:nvPr/>
          </p:nvSpPr>
          <p:spPr>
            <a:xfrm>
              <a:off x="1497949" y="1714062"/>
              <a:ext cx="153051" cy="9886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3ADDFD2-1418-48A3-9132-C78A8EEBB27A}"/>
              </a:ext>
            </a:extLst>
          </p:cNvPr>
          <p:cNvGrpSpPr/>
          <p:nvPr/>
        </p:nvGrpSpPr>
        <p:grpSpPr>
          <a:xfrm>
            <a:off x="9080795" y="1480229"/>
            <a:ext cx="2290476" cy="1838095"/>
            <a:chOff x="5999712" y="1537252"/>
            <a:chExt cx="2290476" cy="183809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DA75C92-73A3-4744-B419-54CCCFCB6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9712" y="1537252"/>
              <a:ext cx="2290476" cy="1838095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633917-51E8-4881-AE61-E3BCDBA208E1}"/>
                </a:ext>
              </a:extLst>
            </p:cNvPr>
            <p:cNvSpPr/>
            <p:nvPr/>
          </p:nvSpPr>
          <p:spPr>
            <a:xfrm>
              <a:off x="6238224" y="1718335"/>
              <a:ext cx="191151" cy="1104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3AA56E7-691B-4246-9C6E-8AAEF60A0D4C}"/>
                </a:ext>
              </a:extLst>
            </p:cNvPr>
            <p:cNvSpPr/>
            <p:nvPr/>
          </p:nvSpPr>
          <p:spPr>
            <a:xfrm>
              <a:off x="6244574" y="2042185"/>
              <a:ext cx="622951" cy="1104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B01F52D-36C7-421F-A2F3-DF25DD3AEB6F}"/>
                </a:ext>
              </a:extLst>
            </p:cNvPr>
            <p:cNvSpPr/>
            <p:nvPr/>
          </p:nvSpPr>
          <p:spPr>
            <a:xfrm>
              <a:off x="6879574" y="2683535"/>
              <a:ext cx="1346851" cy="1104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3529292-6A6D-4B18-8212-354E4A03C5A5}"/>
              </a:ext>
            </a:extLst>
          </p:cNvPr>
          <p:cNvGrpSpPr/>
          <p:nvPr/>
        </p:nvGrpSpPr>
        <p:grpSpPr>
          <a:xfrm>
            <a:off x="2888536" y="4080583"/>
            <a:ext cx="2385714" cy="1464286"/>
            <a:chOff x="1479565" y="4153289"/>
            <a:chExt cx="2385714" cy="14642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8443C1-FDB0-4EF9-BABD-4CBC461B2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9565" y="4153289"/>
              <a:ext cx="2385714" cy="146428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FC63680-0520-45B8-9B7A-EF0F7E9F44B7}"/>
                </a:ext>
              </a:extLst>
            </p:cNvPr>
            <p:cNvSpPr/>
            <p:nvPr/>
          </p:nvSpPr>
          <p:spPr>
            <a:xfrm>
              <a:off x="1734323" y="4423873"/>
              <a:ext cx="2066151" cy="1462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654BF8-FCBF-4742-8B43-4DA6DF26C281}"/>
                </a:ext>
              </a:extLst>
            </p:cNvPr>
            <p:cNvSpPr/>
            <p:nvPr/>
          </p:nvSpPr>
          <p:spPr>
            <a:xfrm>
              <a:off x="1734323" y="4588179"/>
              <a:ext cx="2066151" cy="1462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C3F173C-0F49-4A4F-9840-89EE5DB9DE91}"/>
                </a:ext>
              </a:extLst>
            </p:cNvPr>
            <p:cNvSpPr/>
            <p:nvPr/>
          </p:nvSpPr>
          <p:spPr>
            <a:xfrm>
              <a:off x="2736056" y="5423998"/>
              <a:ext cx="523874" cy="1462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EA2152C-597E-4D79-AF00-E90E806AF3AB}"/>
              </a:ext>
            </a:extLst>
          </p:cNvPr>
          <p:cNvSpPr/>
          <p:nvPr/>
        </p:nvSpPr>
        <p:spPr>
          <a:xfrm>
            <a:off x="6243527" y="4684742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EB89B92-3B2D-47B1-BC59-3A3E6D34653A}"/>
              </a:ext>
            </a:extLst>
          </p:cNvPr>
          <p:cNvGrpSpPr/>
          <p:nvPr/>
        </p:nvGrpSpPr>
        <p:grpSpPr>
          <a:xfrm>
            <a:off x="7335938" y="4057435"/>
            <a:ext cx="1973203" cy="1736830"/>
            <a:chOff x="4334464" y="4005064"/>
            <a:chExt cx="1973203" cy="173683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A253310-380C-4C19-8AED-D3373F457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4464" y="4005064"/>
              <a:ext cx="1973203" cy="1736830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A54E302-FB5C-4347-BAEE-0058179EF654}"/>
                </a:ext>
              </a:extLst>
            </p:cNvPr>
            <p:cNvSpPr/>
            <p:nvPr/>
          </p:nvSpPr>
          <p:spPr>
            <a:xfrm>
              <a:off x="5049754" y="5583677"/>
              <a:ext cx="391401" cy="12465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609126D-A5CC-480E-94CB-57DE8630EC81}"/>
              </a:ext>
            </a:extLst>
          </p:cNvPr>
          <p:cNvSpPr>
            <a:spLocks noGrp="1"/>
          </p:cNvSpPr>
          <p:nvPr/>
        </p:nvSpPr>
        <p:spPr bwMode="auto">
          <a:xfrm>
            <a:off x="6974408" y="5907731"/>
            <a:ext cx="3922191" cy="60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클릭하여 객체에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부여 완료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631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시나리오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2823951" cy="327146"/>
            <a:chOff x="683568" y="1023662"/>
            <a:chExt cx="4420207" cy="327146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3" y="1023662"/>
              <a:ext cx="2406153" cy="327146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 속성 정보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4420207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58FE40BC-F505-4FCE-A7F5-967A58737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642"/>
          <a:stretch/>
        </p:blipFill>
        <p:spPr>
          <a:xfrm>
            <a:off x="625814" y="1794744"/>
            <a:ext cx="4897559" cy="326851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63994F2-850E-4B4E-8187-BB95B574536D}"/>
              </a:ext>
            </a:extLst>
          </p:cNvPr>
          <p:cNvGrpSpPr/>
          <p:nvPr/>
        </p:nvGrpSpPr>
        <p:grpSpPr>
          <a:xfrm>
            <a:off x="6096000" y="1361654"/>
            <a:ext cx="4897559" cy="4134691"/>
            <a:chOff x="6522091" y="1349437"/>
            <a:chExt cx="4897559" cy="413469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8689CDB-FEF5-4A3D-84C4-AB3236DF6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61"/>
            <a:stretch/>
          </p:blipFill>
          <p:spPr>
            <a:xfrm>
              <a:off x="6522091" y="1349437"/>
              <a:ext cx="4897559" cy="239784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9A249D5-A6CC-4637-AEBE-CA044E0F5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946"/>
            <a:stretch/>
          </p:blipFill>
          <p:spPr>
            <a:xfrm>
              <a:off x="6522091" y="3747277"/>
              <a:ext cx="4897559" cy="1736851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26B6FA1-66E5-467B-989A-329CB56E03AB}"/>
              </a:ext>
            </a:extLst>
          </p:cNvPr>
          <p:cNvSpPr txBox="1"/>
          <p:nvPr/>
        </p:nvSpPr>
        <p:spPr>
          <a:xfrm>
            <a:off x="6355597" y="5657818"/>
            <a:ext cx="4378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객체의 메타데이터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FC7CFA-87B2-4262-8B4B-47D51700533D}"/>
              </a:ext>
            </a:extLst>
          </p:cNvPr>
          <p:cNvSpPr txBox="1"/>
          <p:nvPr/>
        </p:nvSpPr>
        <p:spPr>
          <a:xfrm>
            <a:off x="885411" y="5657818"/>
            <a:ext cx="4378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객체의 실시간 속성 데이터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92849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시나리오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B5AA7D-C48B-412E-9F7E-B54A064423F8}"/>
              </a:ext>
            </a:extLst>
          </p:cNvPr>
          <p:cNvGrpSpPr/>
          <p:nvPr/>
        </p:nvGrpSpPr>
        <p:grpSpPr>
          <a:xfrm>
            <a:off x="746563" y="941129"/>
            <a:ext cx="2823951" cy="327146"/>
            <a:chOff x="683568" y="1023662"/>
            <a:chExt cx="4420207" cy="327146"/>
          </a:xfrm>
        </p:grpSpPr>
        <p:sp>
          <p:nvSpPr>
            <p:cNvPr id="14" name="갈매기형 수장 61">
              <a:extLst>
                <a:ext uri="{FF2B5EF4-FFF2-40B4-BE49-F238E27FC236}">
                  <a16:creationId xmlns:a16="http://schemas.microsoft.com/office/drawing/2014/main" id="{8686ADAE-DCEE-4668-934C-93F9F279B3A1}"/>
                </a:ext>
              </a:extLst>
            </p:cNvPr>
            <p:cNvSpPr/>
            <p:nvPr/>
          </p:nvSpPr>
          <p:spPr>
            <a:xfrm>
              <a:off x="690855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5A9FD2"/>
                </a:gs>
                <a:gs pos="50000">
                  <a:srgbClr val="0D6AAE"/>
                </a:gs>
                <a:gs pos="100000">
                  <a:srgbClr val="0D6AAE"/>
                </a:gs>
                <a:gs pos="0">
                  <a:srgbClr val="0D6AAE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갈매기형 수장 62">
              <a:extLst>
                <a:ext uri="{FF2B5EF4-FFF2-40B4-BE49-F238E27FC236}">
                  <a16:creationId xmlns:a16="http://schemas.microsoft.com/office/drawing/2014/main" id="{9551E372-E72A-4DE6-A34E-CDEF67E5FF5B}"/>
                </a:ext>
              </a:extLst>
            </p:cNvPr>
            <p:cNvSpPr/>
            <p:nvPr/>
          </p:nvSpPr>
          <p:spPr>
            <a:xfrm>
              <a:off x="767759" y="1119950"/>
              <a:ext cx="117041" cy="130621"/>
            </a:xfrm>
            <a:prstGeom prst="chevron">
              <a:avLst>
                <a:gd name="adj" fmla="val 50000"/>
              </a:avLst>
            </a:prstGeom>
            <a:gradFill>
              <a:gsLst>
                <a:gs pos="51000">
                  <a:srgbClr val="BADEFC"/>
                </a:gs>
                <a:gs pos="100000">
                  <a:srgbClr val="96C7EB"/>
                </a:gs>
                <a:gs pos="50000">
                  <a:srgbClr val="96C7EB"/>
                </a:gs>
                <a:gs pos="0">
                  <a:srgbClr val="96C7EB"/>
                </a:gs>
              </a:gsLst>
              <a:lin ang="5400000" scaled="0"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F8B47FDC-F625-4FBD-870F-55D28F60F896}"/>
                </a:ext>
              </a:extLst>
            </p:cNvPr>
            <p:cNvSpPr txBox="1"/>
            <p:nvPr/>
          </p:nvSpPr>
          <p:spPr>
            <a:xfrm>
              <a:off x="870723" y="1023662"/>
              <a:ext cx="1334763" cy="327146"/>
            </a:xfrm>
            <a:prstGeom prst="rect">
              <a:avLst/>
            </a:prstGeom>
            <a:noFill/>
          </p:spPr>
          <p:txBody>
            <a:bodyPr wrap="none" lIns="80142" tIns="40071" rIns="80142" bIns="40071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 </a:t>
              </a: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AI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C739A8-BA21-434F-B96B-EC672EC94DB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1316704"/>
              <a:ext cx="4420207" cy="0"/>
            </a:xfrm>
            <a:prstGeom prst="line">
              <a:avLst/>
            </a:prstGeom>
            <a:ln w="47625" cmpd="thinThick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07FFC8-A38C-4F91-897A-E842C362343A}"/>
              </a:ext>
            </a:extLst>
          </p:cNvPr>
          <p:cNvSpPr txBox="1"/>
          <p:nvPr/>
        </p:nvSpPr>
        <p:spPr>
          <a:xfrm>
            <a:off x="7414316" y="2690336"/>
            <a:ext cx="4477908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확률과 행동원리에 입각한 판단으로 모의    결과가 바뀜</a:t>
            </a:r>
            <a:endParaRPr lang="en-US" altLang="ko-KR" sz="1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1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몬테카를로 시뮬레이션을 반복함으로써      현실처럼 다양한 모의 결과를 도출할 수 있음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객체클릭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set -&gt;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embrassion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맨 위 상단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-&gt; AI enable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켰다 </a:t>
            </a:r>
            <a:r>
              <a:rPr lang="ko-KR" altLang="en-US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껏다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할 수 있다</a:t>
            </a:r>
            <a:endParaRPr lang="en-US" altLang="ko-KR" sz="1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000B14-61A4-4FAC-B565-C59A1BAF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5" y="1336603"/>
            <a:ext cx="64865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4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오래된이(가) 표시된 사진&#10;&#10;자동 생성된 설명">
            <a:extLst>
              <a:ext uri="{FF2B5EF4-FFF2-40B4-BE49-F238E27FC236}">
                <a16:creationId xmlns:a16="http://schemas.microsoft.com/office/drawing/2014/main" id="{D5199EC3-3028-4953-9055-250F6F9E2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A8C47D1-5980-49FA-ABD2-ECED82082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설치 방법</a:t>
            </a:r>
          </a:p>
        </p:txBody>
      </p:sp>
    </p:spTree>
    <p:extLst>
      <p:ext uri="{BB962C8B-B14F-4D97-AF65-F5344CB8AC3E}">
        <p14:creationId xmlns:p14="http://schemas.microsoft.com/office/powerpoint/2010/main" val="128247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바닥, 실내, 전자기기이(가) 표시된 사진&#10;&#10;자동 생성된 설명">
            <a:extLst>
              <a:ext uri="{FF2B5EF4-FFF2-40B4-BE49-F238E27FC236}">
                <a16:creationId xmlns:a16="http://schemas.microsoft.com/office/drawing/2014/main" id="{4E739C87-F653-49E9-B820-E6CB57297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622AFA-CD45-453D-A040-E8B9F2662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5200">
                <a:solidFill>
                  <a:srgbClr val="FFFFFF"/>
                </a:solidFill>
              </a:rPr>
              <a:t>고급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968389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dirty="0"/>
              <a:t>지형 선택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F6D85C1-4398-482E-A2C6-405F201F4D88}"/>
              </a:ext>
            </a:extLst>
          </p:cNvPr>
          <p:cNvSpPr/>
          <p:nvPr/>
        </p:nvSpPr>
        <p:spPr>
          <a:xfrm>
            <a:off x="3486836" y="3289291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E307C8B-48A6-4837-A198-B2478BD49EA8}"/>
              </a:ext>
            </a:extLst>
          </p:cNvPr>
          <p:cNvSpPr/>
          <p:nvPr/>
        </p:nvSpPr>
        <p:spPr>
          <a:xfrm>
            <a:off x="8021847" y="326732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4D1B10F-60D0-434F-9A0E-BD583D60F496}"/>
              </a:ext>
            </a:extLst>
          </p:cNvPr>
          <p:cNvSpPr>
            <a:spLocks noGrp="1"/>
          </p:cNvSpPr>
          <p:nvPr/>
        </p:nvSpPr>
        <p:spPr bwMode="auto">
          <a:xfrm>
            <a:off x="841435" y="5415944"/>
            <a:ext cx="2249197" cy="225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File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New Scenario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133E2E6-752A-48CF-97CF-55672C920087}"/>
              </a:ext>
            </a:extLst>
          </p:cNvPr>
          <p:cNvSpPr>
            <a:spLocks noGrp="1"/>
          </p:cNvSpPr>
          <p:nvPr/>
        </p:nvSpPr>
        <p:spPr bwMode="auto">
          <a:xfrm>
            <a:off x="4100743" y="5388931"/>
            <a:ext cx="3651012" cy="27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Ala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Moana.mtf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지형파일 선택 후 열기 버튼 클릭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D9E8A5C-C6EB-4F4E-8D7E-E01C906E1737}"/>
              </a:ext>
            </a:extLst>
          </p:cNvPr>
          <p:cNvSpPr>
            <a:spLocks noGrp="1"/>
          </p:cNvSpPr>
          <p:nvPr/>
        </p:nvSpPr>
        <p:spPr bwMode="auto">
          <a:xfrm>
            <a:off x="8512645" y="5449813"/>
            <a:ext cx="2918654" cy="157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이름 및 설명 입력 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768D34-6E30-4F0B-86BB-F8D311452597}"/>
              </a:ext>
            </a:extLst>
          </p:cNvPr>
          <p:cNvGrpSpPr/>
          <p:nvPr/>
        </p:nvGrpSpPr>
        <p:grpSpPr>
          <a:xfrm>
            <a:off x="504142" y="2534938"/>
            <a:ext cx="2766346" cy="1636960"/>
            <a:chOff x="453458" y="3691490"/>
            <a:chExt cx="2357143" cy="137857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6E484DE-6632-4221-A8D6-5AC329AB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458" y="3691490"/>
              <a:ext cx="2357143" cy="1378571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D6B1AA-B069-4C10-9470-6060B3D11F0B}"/>
                </a:ext>
              </a:extLst>
            </p:cNvPr>
            <p:cNvSpPr/>
            <p:nvPr/>
          </p:nvSpPr>
          <p:spPr>
            <a:xfrm>
              <a:off x="454105" y="4048527"/>
              <a:ext cx="1647745" cy="2103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A2CD08-1749-4167-A882-779C372F5C1A}"/>
              </a:ext>
            </a:extLst>
          </p:cNvPr>
          <p:cNvGrpSpPr/>
          <p:nvPr/>
        </p:nvGrpSpPr>
        <p:grpSpPr>
          <a:xfrm>
            <a:off x="3969484" y="2014367"/>
            <a:ext cx="3844165" cy="2549848"/>
            <a:chOff x="3203848" y="3691490"/>
            <a:chExt cx="2990476" cy="20952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CDC9E5A-F73C-4535-B4B9-DACC1305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848" y="3691490"/>
              <a:ext cx="2990476" cy="20952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80A323-593D-41F7-BD2C-BD01EED9645E}"/>
                </a:ext>
              </a:extLst>
            </p:cNvPr>
            <p:cNvSpPr/>
            <p:nvPr/>
          </p:nvSpPr>
          <p:spPr>
            <a:xfrm>
              <a:off x="3832305" y="4410477"/>
              <a:ext cx="1190545" cy="108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B4985DB-396B-40D5-8839-532734B6B3D1}"/>
                </a:ext>
              </a:extLst>
            </p:cNvPr>
            <p:cNvSpPr/>
            <p:nvPr/>
          </p:nvSpPr>
          <p:spPr>
            <a:xfrm>
              <a:off x="5779606" y="5479839"/>
              <a:ext cx="357670" cy="108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D101370-50D0-40D0-B4F0-0BD8B47F1024}"/>
              </a:ext>
            </a:extLst>
          </p:cNvPr>
          <p:cNvGrpSpPr/>
          <p:nvPr/>
        </p:nvGrpSpPr>
        <p:grpSpPr>
          <a:xfrm>
            <a:off x="8512645" y="1758233"/>
            <a:ext cx="2781933" cy="3190371"/>
            <a:chOff x="8375924" y="2491971"/>
            <a:chExt cx="1961905" cy="261428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1E6706-C2B3-4FA7-BE96-289D2167D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5924" y="2491971"/>
              <a:ext cx="1961905" cy="2614286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A7928B8-89C4-4C64-B699-627017AED775}"/>
                </a:ext>
              </a:extLst>
            </p:cNvPr>
            <p:cNvSpPr/>
            <p:nvPr/>
          </p:nvSpPr>
          <p:spPr>
            <a:xfrm>
              <a:off x="9548229" y="4946830"/>
              <a:ext cx="355423" cy="108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435C306-9EA1-4EDC-8E71-AEED627F3A18}"/>
                </a:ext>
              </a:extLst>
            </p:cNvPr>
            <p:cNvSpPr/>
            <p:nvPr/>
          </p:nvSpPr>
          <p:spPr>
            <a:xfrm>
              <a:off x="9030703" y="2759255"/>
              <a:ext cx="1263473" cy="1032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91AE2C-4BE8-4850-8F77-9777D4E35F06}"/>
                </a:ext>
              </a:extLst>
            </p:cNvPr>
            <p:cNvSpPr/>
            <p:nvPr/>
          </p:nvSpPr>
          <p:spPr>
            <a:xfrm>
              <a:off x="8411578" y="3279955"/>
              <a:ext cx="1892124" cy="1589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B6D77A-32F8-41EF-9E1A-C49671A79453}"/>
              </a:ext>
            </a:extLst>
          </p:cNvPr>
          <p:cNvSpPr txBox="1"/>
          <p:nvPr/>
        </p:nvSpPr>
        <p:spPr>
          <a:xfrm>
            <a:off x="4326415" y="5977125"/>
            <a:ext cx="692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※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지형을 생성하는 기능은 지원하지 않는다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8460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CDA4882-DDE1-406B-A60D-F8712D336176}"/>
              </a:ext>
            </a:extLst>
          </p:cNvPr>
          <p:cNvGrpSpPr/>
          <p:nvPr/>
        </p:nvGrpSpPr>
        <p:grpSpPr>
          <a:xfrm>
            <a:off x="1143371" y="1739790"/>
            <a:ext cx="2587129" cy="1905109"/>
            <a:chOff x="405191" y="1959429"/>
            <a:chExt cx="2587129" cy="190510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0E55F2C-F1A9-40A4-B268-E783A1934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191" y="1959429"/>
              <a:ext cx="2587129" cy="1905109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F8EBD9-602D-44DC-99AB-EB7392E7AC6C}"/>
                </a:ext>
              </a:extLst>
            </p:cNvPr>
            <p:cNvSpPr/>
            <p:nvPr/>
          </p:nvSpPr>
          <p:spPr>
            <a:xfrm>
              <a:off x="2834793" y="2910167"/>
              <a:ext cx="146050" cy="62678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0E1862E7-4DBF-4E29-B65A-E85EF9920B6D}"/>
              </a:ext>
            </a:extLst>
          </p:cNvPr>
          <p:cNvSpPr>
            <a:spLocks noGrp="1"/>
          </p:cNvSpPr>
          <p:nvPr/>
        </p:nvSpPr>
        <p:spPr bwMode="auto">
          <a:xfrm>
            <a:off x="1143371" y="3924703"/>
            <a:ext cx="3038095" cy="1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상황도 오른쪽 전술 객체 팔레트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B0D7304-FF6E-4AEF-AC58-2605C5B8E917}"/>
              </a:ext>
            </a:extLst>
          </p:cNvPr>
          <p:cNvSpPr/>
          <p:nvPr/>
        </p:nvSpPr>
        <p:spPr>
          <a:xfrm>
            <a:off x="4407361" y="2550819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216E6B-9929-4579-B7E5-14D9BCEA1DB0}"/>
              </a:ext>
            </a:extLst>
          </p:cNvPr>
          <p:cNvGrpSpPr/>
          <p:nvPr/>
        </p:nvGrpSpPr>
        <p:grpSpPr>
          <a:xfrm>
            <a:off x="5518056" y="1739790"/>
            <a:ext cx="2358707" cy="1905109"/>
            <a:chOff x="3701541" y="2362858"/>
            <a:chExt cx="2358707" cy="19051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8B2A261-B326-400A-885D-362E3D5F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1541" y="2362858"/>
              <a:ext cx="2358707" cy="1905109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575411C-C488-4A7D-90F0-F55B287F429C}"/>
                </a:ext>
              </a:extLst>
            </p:cNvPr>
            <p:cNvSpPr/>
            <p:nvPr/>
          </p:nvSpPr>
          <p:spPr>
            <a:xfrm>
              <a:off x="4070458" y="2561575"/>
              <a:ext cx="157287" cy="1459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52D09F4-6516-4D0E-9D81-3749C51A7581}"/>
                </a:ext>
              </a:extLst>
            </p:cNvPr>
            <p:cNvSpPr/>
            <p:nvPr/>
          </p:nvSpPr>
          <p:spPr>
            <a:xfrm>
              <a:off x="4651483" y="3052113"/>
              <a:ext cx="412081" cy="16257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99020EF8-A1FB-4868-A003-3CD9A46BAD36}"/>
              </a:ext>
            </a:extLst>
          </p:cNvPr>
          <p:cNvSpPr>
            <a:spLocks noGrp="1"/>
          </p:cNvSpPr>
          <p:nvPr/>
        </p:nvSpPr>
        <p:spPr bwMode="auto">
          <a:xfrm>
            <a:off x="5674913" y="3801405"/>
            <a:ext cx="3038095" cy="1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Force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Blue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선택하고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영역에서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Civilian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82E8DC66-0086-4EAD-B391-6A833C0595C9}"/>
              </a:ext>
            </a:extLst>
          </p:cNvPr>
          <p:cNvSpPr/>
          <p:nvPr/>
        </p:nvSpPr>
        <p:spPr>
          <a:xfrm>
            <a:off x="8713008" y="253715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1D558E-87B5-4FDF-BF08-C0BA483D403F}"/>
              </a:ext>
            </a:extLst>
          </p:cNvPr>
          <p:cNvGrpSpPr/>
          <p:nvPr/>
        </p:nvGrpSpPr>
        <p:grpSpPr>
          <a:xfrm>
            <a:off x="9664319" y="1276401"/>
            <a:ext cx="1782857" cy="2440000"/>
            <a:chOff x="6463919" y="2093596"/>
            <a:chExt cx="1782857" cy="24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3981F6-A923-4412-9BED-A3DC51A20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919" y="2093596"/>
              <a:ext cx="1782857" cy="2440000"/>
            </a:xfrm>
            <a:prstGeom prst="rect">
              <a:avLst/>
            </a:prstGeom>
            <a:ln w="3175">
              <a:solidFill>
                <a:srgbClr val="545454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D2049A3-7688-4C5C-9EC7-B7D9F039F5AF}"/>
                </a:ext>
              </a:extLst>
            </p:cNvPr>
            <p:cNvSpPr/>
            <p:nvPr/>
          </p:nvSpPr>
          <p:spPr>
            <a:xfrm>
              <a:off x="6492724" y="4171787"/>
              <a:ext cx="1700581" cy="13273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748B50E2-795E-4553-B13F-D943AC1DF695}"/>
              </a:ext>
            </a:extLst>
          </p:cNvPr>
          <p:cNvSpPr>
            <a:spLocks noGrp="1"/>
          </p:cNvSpPr>
          <p:nvPr/>
        </p:nvSpPr>
        <p:spPr bwMode="auto">
          <a:xfrm>
            <a:off x="8984689" y="3798384"/>
            <a:ext cx="41278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 객체 목록에서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Pedestrian Area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클릭하면 마우스 커서가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 mode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전환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C5DFB00-0E98-4F4B-BF0A-9956090AA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387113"/>
              </p:ext>
            </p:extLst>
          </p:nvPr>
        </p:nvGraphicFramePr>
        <p:xfrm>
          <a:off x="1378731" y="4506270"/>
          <a:ext cx="9434538" cy="1961833"/>
        </p:xfrm>
        <a:graphic>
          <a:graphicData uri="http://schemas.openxmlformats.org/drawingml/2006/table">
            <a:tbl>
              <a:tblPr/>
              <a:tblGrid>
                <a:gridCol w="9434538">
                  <a:extLst>
                    <a:ext uri="{9D8B030D-6E8A-4147-A177-3AD203B41FA5}">
                      <a16:colId xmlns:a16="http://schemas.microsoft.com/office/drawing/2014/main" val="2604027270"/>
                    </a:ext>
                  </a:extLst>
                </a:gridCol>
              </a:tblGrid>
              <a:tr h="19401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2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군중 모의 객체 배치에 대하여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군중 모의 객체를 배치하는 방법은 전술 객체 팔레트의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Pedestrian Area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사용해 영역 크기에 따라 배치하는 방법과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 객체 팔레트의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Civilian Crowd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사용해 배치하는 두가지 방법이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indent="-171450" algn="l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Pedestrian Area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사용해 배치하면 영역 크기에 맞춘 수량의 군중이 배치되며 특정 이벤트 없이는 영역을 이탈하지 않음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indent="-171450" algn="l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Civilian Crowd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사용해 배치하면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Medium(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Small(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구분하여 배치되며 도로나 평지를 따라 자유롭게 이동함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866350"/>
                  </a:ext>
                </a:extLst>
              </a:tr>
            </a:tbl>
          </a:graphicData>
        </a:graphic>
      </p:graphicFrame>
      <p:sp>
        <p:nvSpPr>
          <p:cNvPr id="12" name="제목 11">
            <a:extLst>
              <a:ext uri="{FF2B5EF4-FFF2-40B4-BE49-F238E27FC236}">
                <a16:creationId xmlns:a16="http://schemas.microsoft.com/office/drawing/2014/main" id="{E2AB9B01-6CAC-4E43-B438-24FA0EB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dirty="0"/>
              <a:t>군중 모의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982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981B15-D577-4812-8D67-F9AE251A6173}"/>
              </a:ext>
            </a:extLst>
          </p:cNvPr>
          <p:cNvGrpSpPr/>
          <p:nvPr/>
        </p:nvGrpSpPr>
        <p:grpSpPr>
          <a:xfrm>
            <a:off x="727111" y="2146036"/>
            <a:ext cx="2328572" cy="2033334"/>
            <a:chOff x="683568" y="2146036"/>
            <a:chExt cx="2328572" cy="20333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EAAFFA-EADF-4801-9CC3-1B3FA1D2B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2146036"/>
              <a:ext cx="2328572" cy="2033334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577B665-9F9F-4306-A2CF-6B8AD7404A62}"/>
                </a:ext>
              </a:extLst>
            </p:cNvPr>
            <p:cNvSpPr/>
            <p:nvPr/>
          </p:nvSpPr>
          <p:spPr>
            <a:xfrm>
              <a:off x="1043608" y="3356992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1</a:t>
              </a:r>
              <a:endParaRPr lang="ko-KR" altLang="en-US" sz="800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60D25F2-065D-4577-8680-863D526D957D}"/>
                </a:ext>
              </a:extLst>
            </p:cNvPr>
            <p:cNvSpPr/>
            <p:nvPr/>
          </p:nvSpPr>
          <p:spPr>
            <a:xfrm>
              <a:off x="1678090" y="3891947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2</a:t>
              </a:r>
              <a:endParaRPr lang="ko-KR" altLang="en-US" sz="800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EA77689-1162-402C-8DD9-77519A76E271}"/>
                </a:ext>
              </a:extLst>
            </p:cNvPr>
            <p:cNvSpPr/>
            <p:nvPr/>
          </p:nvSpPr>
          <p:spPr>
            <a:xfrm>
              <a:off x="2555167" y="2822037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</a:t>
              </a:r>
              <a:endParaRPr lang="ko-KR" altLang="en-US" sz="800" b="1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0B832B8-66D1-470F-94A2-11404F2D30D1}"/>
                </a:ext>
              </a:extLst>
            </p:cNvPr>
            <p:cNvSpPr/>
            <p:nvPr/>
          </p:nvSpPr>
          <p:spPr>
            <a:xfrm>
              <a:off x="1883363" y="2268421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4</a:t>
              </a:r>
              <a:endParaRPr lang="ko-KR" altLang="en-US" sz="800" b="1" dirty="0"/>
            </a:p>
          </p:txBody>
        </p:sp>
      </p:grp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A41CC7E5-9A2C-4DC2-99F0-025539A90296}"/>
              </a:ext>
            </a:extLst>
          </p:cNvPr>
          <p:cNvSpPr>
            <a:spLocks noGrp="1"/>
          </p:cNvSpPr>
          <p:nvPr/>
        </p:nvSpPr>
        <p:spPr bwMode="auto">
          <a:xfrm>
            <a:off x="734399" y="4264478"/>
            <a:ext cx="3467487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그림을 참고하여 ①번부터 ③번까지 코너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점을 마우스 왼쪽 버튼으로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구역의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코너점인 ④번 지점에서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더블클릭하여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군중 객체 영역 설정을 마침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A3D1D43-CD91-46B7-8B2A-A417AC568DCB}"/>
              </a:ext>
            </a:extLst>
          </p:cNvPr>
          <p:cNvSpPr/>
          <p:nvPr/>
        </p:nvSpPr>
        <p:spPr>
          <a:xfrm>
            <a:off x="4081926" y="3129494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D4A2FD-595C-4979-9590-5138403A6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65" y="2203179"/>
            <a:ext cx="3233334" cy="19190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2A57B2D-D609-45DC-8EC5-7C556AE9B53C}"/>
              </a:ext>
            </a:extLst>
          </p:cNvPr>
          <p:cNvSpPr>
            <a:spLocks noGrp="1"/>
          </p:cNvSpPr>
          <p:nvPr/>
        </p:nvSpPr>
        <p:spPr bwMode="auto">
          <a:xfrm>
            <a:off x="4925065" y="4192470"/>
            <a:ext cx="3233334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군중 객체 영역에 군중 객체가 임의 개수로 랜덤으로 생성됨을 기다림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BBB7394-5978-41F7-95B6-F47CEC512607}"/>
              </a:ext>
            </a:extLst>
          </p:cNvPr>
          <p:cNvSpPr/>
          <p:nvPr/>
        </p:nvSpPr>
        <p:spPr>
          <a:xfrm>
            <a:off x="8218729" y="3022994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57CE5E8A-0065-400E-8752-673003AD2686}"/>
              </a:ext>
            </a:extLst>
          </p:cNvPr>
          <p:cNvSpPr>
            <a:spLocks noGrp="1"/>
          </p:cNvSpPr>
          <p:nvPr/>
        </p:nvSpPr>
        <p:spPr bwMode="auto">
          <a:xfrm>
            <a:off x="9702092" y="4048454"/>
            <a:ext cx="2001407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 객체 팔레트를 열어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Force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blue, Filter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 한 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Tags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Emergency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6F54F0-4841-461B-9727-DE1CBDB031E1}"/>
              </a:ext>
            </a:extLst>
          </p:cNvPr>
          <p:cNvGrpSpPr/>
          <p:nvPr/>
        </p:nvGrpSpPr>
        <p:grpSpPr>
          <a:xfrm>
            <a:off x="9702092" y="2378685"/>
            <a:ext cx="1788571" cy="1577143"/>
            <a:chOff x="7035089" y="2378684"/>
            <a:chExt cx="1788571" cy="157714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A2083A-6CE0-4F8A-AA82-1C31E30B9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5089" y="2378684"/>
              <a:ext cx="1788571" cy="157714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3BA2366-F087-4528-905D-98E6DCF3704C}"/>
                </a:ext>
              </a:extLst>
            </p:cNvPr>
            <p:cNvSpPr/>
            <p:nvPr/>
          </p:nvSpPr>
          <p:spPr>
            <a:xfrm>
              <a:off x="7313819" y="2528856"/>
              <a:ext cx="122032" cy="1140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A93BE6C-7E60-415F-BB7C-722E1BE8ADC6}"/>
                </a:ext>
              </a:extLst>
            </p:cNvPr>
            <p:cNvSpPr/>
            <p:nvPr/>
          </p:nvSpPr>
          <p:spPr>
            <a:xfrm>
              <a:off x="7898018" y="3049555"/>
              <a:ext cx="458581" cy="13940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5C9505A-7D8A-4679-A67E-1A19033667DD}"/>
                </a:ext>
              </a:extLst>
            </p:cNvPr>
            <p:cNvSpPr/>
            <p:nvPr/>
          </p:nvSpPr>
          <p:spPr>
            <a:xfrm>
              <a:off x="7663619" y="2727908"/>
              <a:ext cx="149261" cy="15387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5BF12087-9438-4388-ACF3-426DF25F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dirty="0"/>
              <a:t>군중 모의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238AB-8294-4C89-A8F6-E3D15BBEB7DC}"/>
              </a:ext>
            </a:extLst>
          </p:cNvPr>
          <p:cNvSpPr txBox="1"/>
          <p:nvPr/>
        </p:nvSpPr>
        <p:spPr>
          <a:xfrm>
            <a:off x="4790285" y="5016395"/>
            <a:ext cx="350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※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버그인지 모르겠는데 객체 팔레트에서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civilian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</a:t>
            </a:r>
            <a:r>
              <a:rPr lang="ko-KR" altLang="en-US" sz="1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구역 안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</a:t>
            </a:r>
            <a:r>
              <a:rPr lang="ko-KR" altLang="en-US" sz="1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직접 생성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해줘야 한다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72831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A41CC7E5-9A2C-4DC2-99F0-025539A90296}"/>
              </a:ext>
            </a:extLst>
          </p:cNvPr>
          <p:cNvSpPr>
            <a:spLocks noGrp="1"/>
          </p:cNvSpPr>
          <p:nvPr/>
        </p:nvSpPr>
        <p:spPr bwMode="auto">
          <a:xfrm>
            <a:off x="1870001" y="5496450"/>
            <a:ext cx="1913906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 객체 목록에서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Police Officer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A3D1D43-CD91-46B7-8B2A-A417AC568DCB}"/>
              </a:ext>
            </a:extLst>
          </p:cNvPr>
          <p:cNvSpPr/>
          <p:nvPr/>
        </p:nvSpPr>
        <p:spPr>
          <a:xfrm>
            <a:off x="5310794" y="3334963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F7F0D1-4AD9-4283-9939-B219592BFBF4}"/>
              </a:ext>
            </a:extLst>
          </p:cNvPr>
          <p:cNvGrpSpPr/>
          <p:nvPr/>
        </p:nvGrpSpPr>
        <p:grpSpPr>
          <a:xfrm>
            <a:off x="1713151" y="1476659"/>
            <a:ext cx="2227606" cy="3736653"/>
            <a:chOff x="1852680" y="1969778"/>
            <a:chExt cx="1794286" cy="300978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CE509C1-E13B-4570-A29C-D3B2E831A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097" b="1"/>
            <a:stretch/>
          </p:blipFill>
          <p:spPr>
            <a:xfrm>
              <a:off x="1852680" y="1969778"/>
              <a:ext cx="1794286" cy="300978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06669D9-0D40-427F-8BA4-8951B01CBEE1}"/>
                </a:ext>
              </a:extLst>
            </p:cNvPr>
            <p:cNvSpPr/>
            <p:nvPr/>
          </p:nvSpPr>
          <p:spPr>
            <a:xfrm>
              <a:off x="1882539" y="4677618"/>
              <a:ext cx="1711250" cy="1282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599D360-8C50-4B03-ACD6-D5BE2F9E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82" y="2006352"/>
            <a:ext cx="3903091" cy="284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B1113828-DA42-4CF3-9B86-234D4FD5F2AD}"/>
              </a:ext>
            </a:extLst>
          </p:cNvPr>
          <p:cNvSpPr>
            <a:spLocks noGrp="1"/>
          </p:cNvSpPr>
          <p:nvPr/>
        </p:nvSpPr>
        <p:spPr bwMode="auto">
          <a:xfrm>
            <a:off x="6633078" y="5496450"/>
            <a:ext cx="4547498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군중 객체 영역안의 임의의 위치를 마우스 왼쪽 클릭하여 세명의 경찰을 배치 후 마우스 오른쪽 버튼 클릭으로 배치 종료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A5CFC6DD-E31A-48B1-98EA-290B6EB6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dirty="0"/>
              <a:t>군중 모의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895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1C5031-6DBF-424D-8E8C-DC8F39E5C237}"/>
              </a:ext>
            </a:extLst>
          </p:cNvPr>
          <p:cNvGrpSpPr/>
          <p:nvPr/>
        </p:nvGrpSpPr>
        <p:grpSpPr>
          <a:xfrm>
            <a:off x="441963" y="1950840"/>
            <a:ext cx="3782380" cy="2659550"/>
            <a:chOff x="621888" y="1916832"/>
            <a:chExt cx="3425372" cy="257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9AA802-1195-4178-8804-5C1885C7B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988"/>
            <a:stretch/>
          </p:blipFill>
          <p:spPr>
            <a:xfrm>
              <a:off x="621888" y="1916832"/>
              <a:ext cx="3425372" cy="2570000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10D8DB9-009A-4164-BECF-E362A924C0EB}"/>
                </a:ext>
              </a:extLst>
            </p:cNvPr>
            <p:cNvSpPr/>
            <p:nvPr/>
          </p:nvSpPr>
          <p:spPr>
            <a:xfrm>
              <a:off x="1403648" y="2708920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1CD876D6-AE46-48C0-9279-6D109F32EC2B}"/>
              </a:ext>
            </a:extLst>
          </p:cNvPr>
          <p:cNvSpPr>
            <a:spLocks noGrp="1"/>
          </p:cNvSpPr>
          <p:nvPr/>
        </p:nvSpPr>
        <p:spPr bwMode="auto">
          <a:xfrm>
            <a:off x="731570" y="5612708"/>
            <a:ext cx="3641850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그림의 표시된 지점을 지도화면 중심으로 옮기고 지도 화면을 확대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5B5B551-C18A-4EAC-B22A-B4F8647DEB24}"/>
              </a:ext>
            </a:extLst>
          </p:cNvPr>
          <p:cNvSpPr/>
          <p:nvPr/>
        </p:nvSpPr>
        <p:spPr>
          <a:xfrm>
            <a:off x="4698655" y="3199618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C2A3A0-969E-4609-9739-9CD74F02A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044" y="1861829"/>
            <a:ext cx="3135498" cy="2786000"/>
          </a:xfrm>
          <a:prstGeom prst="rect">
            <a:avLst/>
          </a:prstGeom>
          <a:ln w="3175">
            <a:solidFill>
              <a:srgbClr val="545454"/>
            </a:solidFill>
          </a:ln>
        </p:spPr>
      </p:pic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8A9F5637-ABEC-4B36-9DF2-C89C8A1BD6F8}"/>
              </a:ext>
            </a:extLst>
          </p:cNvPr>
          <p:cNvSpPr>
            <a:spLocks noGrp="1"/>
          </p:cNvSpPr>
          <p:nvPr/>
        </p:nvSpPr>
        <p:spPr bwMode="auto">
          <a:xfrm>
            <a:off x="5246710" y="5612708"/>
            <a:ext cx="3483841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 객체 팔레트를 열어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Force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Red, Filter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Ground Vehicle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 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Tags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Civilian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AF43D20-5752-48B4-98CE-619CBA85BB39}"/>
              </a:ext>
            </a:extLst>
          </p:cNvPr>
          <p:cNvSpPr/>
          <p:nvPr/>
        </p:nvSpPr>
        <p:spPr>
          <a:xfrm>
            <a:off x="8814481" y="3220946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E0C8C85-F946-41E6-8F7F-31222FE7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870" y="1119313"/>
            <a:ext cx="2242857" cy="42214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9E48D124-20B3-4C9E-950F-3D07593D4299}"/>
              </a:ext>
            </a:extLst>
          </p:cNvPr>
          <p:cNvSpPr>
            <a:spLocks noGrp="1"/>
          </p:cNvSpPr>
          <p:nvPr/>
        </p:nvSpPr>
        <p:spPr bwMode="auto">
          <a:xfrm>
            <a:off x="9441870" y="5612708"/>
            <a:ext cx="2326607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 객체 목록에서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Off-Road SUV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379BEB-255E-4812-931B-6675B4101749}"/>
              </a:ext>
            </a:extLst>
          </p:cNvPr>
          <p:cNvSpPr/>
          <p:nvPr/>
        </p:nvSpPr>
        <p:spPr>
          <a:xfrm>
            <a:off x="5763289" y="2354686"/>
            <a:ext cx="149261" cy="15387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1D9AF0-7DE1-4315-A52B-8ED1A2C66872}"/>
              </a:ext>
            </a:extLst>
          </p:cNvPr>
          <p:cNvSpPr/>
          <p:nvPr/>
        </p:nvSpPr>
        <p:spPr>
          <a:xfrm>
            <a:off x="5489591" y="2615942"/>
            <a:ext cx="181417" cy="18486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4165CC-538E-4B6A-889C-0C7CCA8AF31C}"/>
              </a:ext>
            </a:extLst>
          </p:cNvPr>
          <p:cNvSpPr/>
          <p:nvPr/>
        </p:nvSpPr>
        <p:spPr>
          <a:xfrm>
            <a:off x="6200790" y="3003292"/>
            <a:ext cx="413192" cy="18486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CBA032-BF42-4775-AF91-5D2F6988157D}"/>
              </a:ext>
            </a:extLst>
          </p:cNvPr>
          <p:cNvSpPr/>
          <p:nvPr/>
        </p:nvSpPr>
        <p:spPr>
          <a:xfrm>
            <a:off x="9384492" y="4929502"/>
            <a:ext cx="2031924" cy="18486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A963557-D8E6-4183-B114-853B2899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dirty="0"/>
              <a:t>테러리스트 모의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392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1CD876D6-AE46-48C0-9279-6D109F32EC2B}"/>
              </a:ext>
            </a:extLst>
          </p:cNvPr>
          <p:cNvSpPr>
            <a:spLocks noGrp="1"/>
          </p:cNvSpPr>
          <p:nvPr/>
        </p:nvSpPr>
        <p:spPr bwMode="auto">
          <a:xfrm>
            <a:off x="435576" y="4926755"/>
            <a:ext cx="3722767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도로 인근 적당한 위치를 마우스 왼쪽 클릭하여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SUV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배치한 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클릭으로 배치 완료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5B5B551-C18A-4EAC-B22A-B4F8647DEB24}"/>
              </a:ext>
            </a:extLst>
          </p:cNvPr>
          <p:cNvSpPr/>
          <p:nvPr/>
        </p:nvSpPr>
        <p:spPr>
          <a:xfrm>
            <a:off x="4170634" y="2747249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C4B3BD-5A99-4879-A9DA-DD78B8ED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76" y="1613207"/>
            <a:ext cx="3519228" cy="254750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AB10D32-6412-4C94-9803-E51977209D2F}"/>
              </a:ext>
            </a:extLst>
          </p:cNvPr>
          <p:cNvGrpSpPr/>
          <p:nvPr/>
        </p:nvGrpSpPr>
        <p:grpSpPr>
          <a:xfrm>
            <a:off x="4654618" y="1613207"/>
            <a:ext cx="2882763" cy="2583634"/>
            <a:chOff x="3755157" y="2178249"/>
            <a:chExt cx="2235714" cy="233571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75C19AB-27C3-4BC7-B59D-2A18AA938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157" y="2178249"/>
              <a:ext cx="2235714" cy="233571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3341594-C1A4-488A-AF32-B28266AEA114}"/>
                </a:ext>
              </a:extLst>
            </p:cNvPr>
            <p:cNvSpPr/>
            <p:nvPr/>
          </p:nvSpPr>
          <p:spPr>
            <a:xfrm>
              <a:off x="4261058" y="2354685"/>
              <a:ext cx="149261" cy="15387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73A55CC-BC52-4809-A3B5-6AB7B0150B4B}"/>
                </a:ext>
              </a:extLst>
            </p:cNvPr>
            <p:cNvSpPr/>
            <p:nvPr/>
          </p:nvSpPr>
          <p:spPr>
            <a:xfrm>
              <a:off x="4540976" y="2615942"/>
              <a:ext cx="186599" cy="18758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0D921D-C432-40EF-BE10-25B2F3922B8E}"/>
                </a:ext>
              </a:extLst>
            </p:cNvPr>
            <p:cNvSpPr/>
            <p:nvPr/>
          </p:nvSpPr>
          <p:spPr>
            <a:xfrm>
              <a:off x="3801201" y="4066917"/>
              <a:ext cx="2015399" cy="18758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A4A52997-A26C-4DCE-AB08-8EA5D8413740}"/>
              </a:ext>
            </a:extLst>
          </p:cNvPr>
          <p:cNvSpPr>
            <a:spLocks noGrp="1"/>
          </p:cNvSpPr>
          <p:nvPr/>
        </p:nvSpPr>
        <p:spPr bwMode="auto">
          <a:xfrm>
            <a:off x="4681091" y="4926755"/>
            <a:ext cx="3352568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 객체 팔레트를 열어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Force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Red, Filter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선택한 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 객체 목록에서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Insurgent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F9A0170-58E8-4B84-9EFC-FF4F9C1187E8}"/>
              </a:ext>
            </a:extLst>
          </p:cNvPr>
          <p:cNvSpPr/>
          <p:nvPr/>
        </p:nvSpPr>
        <p:spPr>
          <a:xfrm>
            <a:off x="7781811" y="2840484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C367D8-1B5E-4111-A308-9F80EEE07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84" r="9252"/>
          <a:stretch/>
        </p:blipFill>
        <p:spPr>
          <a:xfrm>
            <a:off x="8300690" y="1589541"/>
            <a:ext cx="2882762" cy="2607300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CDD4214B-D539-44C1-970E-9A04736923FE}"/>
              </a:ext>
            </a:extLst>
          </p:cNvPr>
          <p:cNvSpPr>
            <a:spLocks noGrp="1"/>
          </p:cNvSpPr>
          <p:nvPr/>
        </p:nvSpPr>
        <p:spPr bwMode="auto">
          <a:xfrm>
            <a:off x="8556407" y="4926755"/>
            <a:ext cx="2307300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SUV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 주변에 세개의 테러리스트 모의 객체를 배치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58F92D84-8BE2-4889-88AF-6C60D125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dirty="0"/>
              <a:t>테러리스트 모의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882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1CD876D6-AE46-48C0-9279-6D109F32EC2B}"/>
              </a:ext>
            </a:extLst>
          </p:cNvPr>
          <p:cNvSpPr>
            <a:spLocks noGrp="1"/>
          </p:cNvSpPr>
          <p:nvPr/>
        </p:nvSpPr>
        <p:spPr bwMode="auto">
          <a:xfrm>
            <a:off x="1010518" y="5132897"/>
            <a:ext cx="2093841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좌측의 객체 목록에서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객체를 모두 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(Shift +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왼쪽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5B5B551-C18A-4EAC-B22A-B4F8647DEB24}"/>
              </a:ext>
            </a:extLst>
          </p:cNvPr>
          <p:cNvSpPr/>
          <p:nvPr/>
        </p:nvSpPr>
        <p:spPr>
          <a:xfrm>
            <a:off x="3635846" y="3190226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BBB3A3A6-FF99-4191-BDB0-E25A489A4DD7}"/>
              </a:ext>
            </a:extLst>
          </p:cNvPr>
          <p:cNvSpPr>
            <a:spLocks noGrp="1"/>
          </p:cNvSpPr>
          <p:nvPr/>
        </p:nvSpPr>
        <p:spPr bwMode="auto">
          <a:xfrm>
            <a:off x="4286550" y="5132897"/>
            <a:ext cx="3482298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세개의 객체에서 마우스 오른쪽 클릭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Aggregate As…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C424154-1DC8-40E5-AC97-F1967C3427D8}"/>
              </a:ext>
            </a:extLst>
          </p:cNvPr>
          <p:cNvSpPr/>
          <p:nvPr/>
        </p:nvSpPr>
        <p:spPr>
          <a:xfrm>
            <a:off x="6902668" y="3206398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2002AA-9102-4EE0-AE0B-2546E1A0093F}"/>
              </a:ext>
            </a:extLst>
          </p:cNvPr>
          <p:cNvGrpSpPr/>
          <p:nvPr/>
        </p:nvGrpSpPr>
        <p:grpSpPr>
          <a:xfrm>
            <a:off x="771544" y="1640609"/>
            <a:ext cx="2404988" cy="3099235"/>
            <a:chOff x="1045470" y="2017112"/>
            <a:chExt cx="1560000" cy="268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415798-CEB2-4940-AEF1-94B8889A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5470" y="2017112"/>
              <a:ext cx="1560000" cy="2680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791F503-24A1-4893-A299-83153096B223}"/>
                </a:ext>
              </a:extLst>
            </p:cNvPr>
            <p:cNvSpPr/>
            <p:nvPr/>
          </p:nvSpPr>
          <p:spPr>
            <a:xfrm>
              <a:off x="1346207" y="3575505"/>
              <a:ext cx="1212448" cy="41177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78BB91-C4BC-4350-A73F-0DB9FB17CB04}"/>
              </a:ext>
            </a:extLst>
          </p:cNvPr>
          <p:cNvGrpSpPr/>
          <p:nvPr/>
        </p:nvGrpSpPr>
        <p:grpSpPr>
          <a:xfrm>
            <a:off x="4211507" y="1640609"/>
            <a:ext cx="3016906" cy="3099235"/>
            <a:chOff x="3021942" y="2250869"/>
            <a:chExt cx="2285715" cy="219047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A25BD67-C755-4E96-8573-2ABD85BE6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1942" y="2250869"/>
              <a:ext cx="2285715" cy="219047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FE374D-BBCF-4FDF-B0A3-6E6FEA8DAE21}"/>
                </a:ext>
              </a:extLst>
            </p:cNvPr>
            <p:cNvSpPr/>
            <p:nvPr/>
          </p:nvSpPr>
          <p:spPr>
            <a:xfrm>
              <a:off x="3641538" y="3619049"/>
              <a:ext cx="912506" cy="1084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F01721-27E6-4073-A9B2-E49ABF601281}"/>
                </a:ext>
              </a:extLst>
            </p:cNvPr>
            <p:cNvSpPr/>
            <p:nvPr/>
          </p:nvSpPr>
          <p:spPr>
            <a:xfrm>
              <a:off x="4568638" y="4095299"/>
              <a:ext cx="706131" cy="1084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2E5E9A-96F7-4331-99A7-ACEB331A3FDC}"/>
              </a:ext>
            </a:extLst>
          </p:cNvPr>
          <p:cNvGrpSpPr/>
          <p:nvPr/>
        </p:nvGrpSpPr>
        <p:grpSpPr>
          <a:xfrm>
            <a:off x="8263387" y="1640609"/>
            <a:ext cx="3387214" cy="3099235"/>
            <a:chOff x="5724128" y="2153250"/>
            <a:chExt cx="2442857" cy="238571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F463F53-3770-421D-9D8B-F54259C9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128" y="2153250"/>
              <a:ext cx="2442857" cy="238571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46B90F7-CCDE-47C2-B1FF-8710735D1E49}"/>
                </a:ext>
              </a:extLst>
            </p:cNvPr>
            <p:cNvSpPr/>
            <p:nvPr/>
          </p:nvSpPr>
          <p:spPr>
            <a:xfrm>
              <a:off x="6083113" y="2869749"/>
              <a:ext cx="1918981" cy="11475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FDC01AA-323A-49BD-AB13-7B55617B3D86}"/>
                </a:ext>
              </a:extLst>
            </p:cNvPr>
            <p:cNvSpPr/>
            <p:nvPr/>
          </p:nvSpPr>
          <p:spPr>
            <a:xfrm>
              <a:off x="6448239" y="4349299"/>
              <a:ext cx="518806" cy="1433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71772AB0-4C9D-4B4A-9A22-0C08AA034B4F}"/>
              </a:ext>
            </a:extLst>
          </p:cNvPr>
          <p:cNvSpPr>
            <a:spLocks noGrp="1"/>
          </p:cNvSpPr>
          <p:nvPr/>
        </p:nvSpPr>
        <p:spPr bwMode="auto">
          <a:xfrm>
            <a:off x="8263386" y="5132897"/>
            <a:ext cx="3482299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Aggregate As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Aggregate Type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Infantry SQD – No Leader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선택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FAA7DEA1-3E26-4E11-9629-1328B425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dirty="0"/>
              <a:t>테러리스트 모의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3A9598E2-E84F-4A8F-9B28-35DA4224EF1F}"/>
              </a:ext>
            </a:extLst>
          </p:cNvPr>
          <p:cNvSpPr/>
          <p:nvPr/>
        </p:nvSpPr>
        <p:spPr>
          <a:xfrm>
            <a:off x="7608675" y="3190226"/>
            <a:ext cx="274450" cy="279418"/>
          </a:xfrm>
          <a:prstGeom prst="rightArrow">
            <a:avLst>
              <a:gd name="adj1" fmla="val 100000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DFBA7E-9482-4939-9B25-A1E34435B1AA}"/>
              </a:ext>
            </a:extLst>
          </p:cNvPr>
          <p:cNvSpPr txBox="1"/>
          <p:nvPr/>
        </p:nvSpPr>
        <p:spPr>
          <a:xfrm>
            <a:off x="8188252" y="5925203"/>
            <a:ext cx="692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※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기본 초기 설정으로 분대 이름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종류를 명명할 수 있다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  <a:cs typeface="Calibri" panose="020F0502020204030204" pitchFamily="34" charset="0"/>
            </a:endParaRPr>
          </a:p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   ex)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기갑부대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공수부대 등등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21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55E800-C26E-4F0E-A044-4429DA025D0E}"/>
              </a:ext>
            </a:extLst>
          </p:cNvPr>
          <p:cNvGrpSpPr/>
          <p:nvPr/>
        </p:nvGrpSpPr>
        <p:grpSpPr>
          <a:xfrm>
            <a:off x="745597" y="1642232"/>
            <a:ext cx="3467174" cy="2597243"/>
            <a:chOff x="539552" y="2299791"/>
            <a:chExt cx="2797984" cy="20959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B72F5C-8C22-4D10-A675-F50EE7523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412"/>
            <a:stretch/>
          </p:blipFill>
          <p:spPr>
            <a:xfrm>
              <a:off x="539552" y="2299791"/>
              <a:ext cx="2797984" cy="209595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B4493E9-79A0-4927-B2E2-AE29B63E898C}"/>
                </a:ext>
              </a:extLst>
            </p:cNvPr>
            <p:cNvSpPr/>
            <p:nvPr/>
          </p:nvSpPr>
          <p:spPr>
            <a:xfrm>
              <a:off x="2789213" y="2445842"/>
              <a:ext cx="352914" cy="35291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4980EDAE-D99D-4A62-9FEF-20D805A559C6}"/>
              </a:ext>
            </a:extLst>
          </p:cNvPr>
          <p:cNvSpPr>
            <a:spLocks noGrp="1"/>
          </p:cNvSpPr>
          <p:nvPr/>
        </p:nvSpPr>
        <p:spPr bwMode="auto">
          <a:xfrm>
            <a:off x="745597" y="4533076"/>
            <a:ext cx="3513910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그림의 표시된 지점을 지도화면 중심으로 옮기고 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 화면을 확대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A21D8FF-30D6-4B6D-A619-8C2002B14732}"/>
              </a:ext>
            </a:extLst>
          </p:cNvPr>
          <p:cNvSpPr/>
          <p:nvPr/>
        </p:nvSpPr>
        <p:spPr>
          <a:xfrm>
            <a:off x="4487553" y="2797969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9B6AE7-6804-42AE-BA0F-340A8CC1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75" y="1642232"/>
            <a:ext cx="2473096" cy="25995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8C7A83B4-C94A-4EE2-AD0C-FF24F6D4DB3C}"/>
              </a:ext>
            </a:extLst>
          </p:cNvPr>
          <p:cNvSpPr>
            <a:spLocks noGrp="1"/>
          </p:cNvSpPr>
          <p:nvPr/>
        </p:nvSpPr>
        <p:spPr bwMode="auto">
          <a:xfrm>
            <a:off x="5041775" y="4533076"/>
            <a:ext cx="2473097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 객체 팔레트를 열어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Force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Blue, Filter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선택한 후 모의 객체 목록에서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 Army M16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8AC1168-A08E-486A-8535-D20423D60414}"/>
              </a:ext>
            </a:extLst>
          </p:cNvPr>
          <p:cNvSpPr/>
          <p:nvPr/>
        </p:nvSpPr>
        <p:spPr>
          <a:xfrm>
            <a:off x="5620926" y="2358769"/>
            <a:ext cx="158369" cy="14332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63C827F-18F1-474C-B2B5-FA208302654A}"/>
              </a:ext>
            </a:extLst>
          </p:cNvPr>
          <p:cNvSpPr/>
          <p:nvPr/>
        </p:nvSpPr>
        <p:spPr>
          <a:xfrm>
            <a:off x="6066219" y="2613563"/>
            <a:ext cx="186944" cy="18440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6C0481-8266-44DF-BE8D-F411158E0200}"/>
              </a:ext>
            </a:extLst>
          </p:cNvPr>
          <p:cNvSpPr/>
          <p:nvPr/>
        </p:nvSpPr>
        <p:spPr>
          <a:xfrm>
            <a:off x="5332794" y="4058982"/>
            <a:ext cx="2003837" cy="18440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951800-E873-44D1-A4C8-31C10B0DF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99" r="12519"/>
          <a:stretch/>
        </p:blipFill>
        <p:spPr>
          <a:xfrm>
            <a:off x="8410140" y="1627915"/>
            <a:ext cx="2713734" cy="2707830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B10FC92-814C-4756-B314-C1B6DA3CE59C}"/>
              </a:ext>
            </a:extLst>
          </p:cNvPr>
          <p:cNvSpPr/>
          <p:nvPr/>
        </p:nvSpPr>
        <p:spPr>
          <a:xfrm>
            <a:off x="7825280" y="2797969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DDD3923C-6FEF-4594-ABBE-F921D5BB147B}"/>
              </a:ext>
            </a:extLst>
          </p:cNvPr>
          <p:cNvSpPr>
            <a:spLocks noGrp="1"/>
          </p:cNvSpPr>
          <p:nvPr/>
        </p:nvSpPr>
        <p:spPr bwMode="auto">
          <a:xfrm>
            <a:off x="8410140" y="4533076"/>
            <a:ext cx="2713734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다섯명의 군인 모의 객체를 배치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3A21EAF8-7106-440E-ABEB-FBA08505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SWAT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ko-KR" altLang="en-US" dirty="0"/>
              <a:t> 모의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179812-B57D-4900-B27C-72F3C2CCFDD7}"/>
              </a:ext>
            </a:extLst>
          </p:cNvPr>
          <p:cNvSpPr txBox="1"/>
          <p:nvPr/>
        </p:nvSpPr>
        <p:spPr>
          <a:xfrm>
            <a:off x="8099730" y="5263082"/>
            <a:ext cx="692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※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같은 종류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&amp;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세팅 이라면 복사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-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붙여넣기가 가능하다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01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DF70F81-C0F0-4200-9969-68D461BB3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1" t="2050" r="7051" b="-2050"/>
          <a:stretch/>
        </p:blipFill>
        <p:spPr>
          <a:xfrm>
            <a:off x="4767192" y="1575242"/>
            <a:ext cx="3016446" cy="2956064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A21D8FF-30D6-4B6D-A619-8C2002B14732}"/>
              </a:ext>
            </a:extLst>
          </p:cNvPr>
          <p:cNvSpPr/>
          <p:nvPr/>
        </p:nvSpPr>
        <p:spPr>
          <a:xfrm>
            <a:off x="4093319" y="291356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8C7A83B4-C94A-4EE2-AD0C-FF24F6D4DB3C}"/>
              </a:ext>
            </a:extLst>
          </p:cNvPr>
          <p:cNvSpPr>
            <a:spLocks noGrp="1"/>
          </p:cNvSpPr>
          <p:nvPr/>
        </p:nvSpPr>
        <p:spPr bwMode="auto">
          <a:xfrm>
            <a:off x="685688" y="4843218"/>
            <a:ext cx="3029214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 객체 팔레트를 열어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Force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Blue, Filter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Aircraft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선택한 후 모의 객체 목록에서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CH-47 Chinook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4E1E1C-1210-4660-B2D6-D9E82F85B7E4}"/>
              </a:ext>
            </a:extLst>
          </p:cNvPr>
          <p:cNvGrpSpPr/>
          <p:nvPr/>
        </p:nvGrpSpPr>
        <p:grpSpPr>
          <a:xfrm>
            <a:off x="864395" y="1575242"/>
            <a:ext cx="2829503" cy="2956064"/>
            <a:chOff x="3755158" y="2171107"/>
            <a:chExt cx="2235714" cy="23357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17690D-3E72-4DE1-9488-A7FBDF8EF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158" y="2171107"/>
              <a:ext cx="2235714" cy="233571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8AC1168-A08E-486A-8535-D20423D60414}"/>
                </a:ext>
              </a:extLst>
            </p:cNvPr>
            <p:cNvSpPr/>
            <p:nvPr/>
          </p:nvSpPr>
          <p:spPr>
            <a:xfrm>
              <a:off x="4096925" y="2358769"/>
              <a:ext cx="158369" cy="1433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3C827F-18F1-474C-B2B5-FA208302654A}"/>
                </a:ext>
              </a:extLst>
            </p:cNvPr>
            <p:cNvSpPr/>
            <p:nvPr/>
          </p:nvSpPr>
          <p:spPr>
            <a:xfrm>
              <a:off x="4169032" y="2613563"/>
              <a:ext cx="186944" cy="1844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6C0481-8266-44DF-BE8D-F411158E0200}"/>
                </a:ext>
              </a:extLst>
            </p:cNvPr>
            <p:cNvSpPr/>
            <p:nvPr/>
          </p:nvSpPr>
          <p:spPr>
            <a:xfrm>
              <a:off x="3808793" y="4058982"/>
              <a:ext cx="2003837" cy="1844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B10FC92-814C-4756-B314-C1B6DA3CE59C}"/>
              </a:ext>
            </a:extLst>
          </p:cNvPr>
          <p:cNvSpPr/>
          <p:nvPr/>
        </p:nvSpPr>
        <p:spPr>
          <a:xfrm>
            <a:off x="8183059" y="291356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DDD3923C-6FEF-4594-ABBE-F921D5BB147B}"/>
              </a:ext>
            </a:extLst>
          </p:cNvPr>
          <p:cNvSpPr>
            <a:spLocks noGrp="1"/>
          </p:cNvSpPr>
          <p:nvPr/>
        </p:nvSpPr>
        <p:spPr bwMode="auto">
          <a:xfrm>
            <a:off x="4968272" y="4843218"/>
            <a:ext cx="2614285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배치된 군인 모의 객체 인근에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CH-47 Chinook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배치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41D0CC40-C07B-426A-BBBC-E7919B966601}"/>
              </a:ext>
            </a:extLst>
          </p:cNvPr>
          <p:cNvSpPr>
            <a:spLocks noGrp="1"/>
          </p:cNvSpPr>
          <p:nvPr/>
        </p:nvSpPr>
        <p:spPr bwMode="auto">
          <a:xfrm>
            <a:off x="8835927" y="4843217"/>
            <a:ext cx="2877102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모의 객체 다섯명을 모두 선택 후 마우스 오른쪽 클릭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Aggregate As…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FEDC56-38F8-46DA-A219-70205CC4C378}"/>
              </a:ext>
            </a:extLst>
          </p:cNvPr>
          <p:cNvGrpSpPr/>
          <p:nvPr/>
        </p:nvGrpSpPr>
        <p:grpSpPr>
          <a:xfrm>
            <a:off x="8856931" y="1575242"/>
            <a:ext cx="2614286" cy="3014962"/>
            <a:chOff x="5804331" y="2018131"/>
            <a:chExt cx="2614286" cy="304761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1868E86-0138-451D-A637-29291AAB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331" y="2018131"/>
              <a:ext cx="2614286" cy="304761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FFA621-D6BA-49C4-A12C-FEAA90C45498}"/>
                </a:ext>
              </a:extLst>
            </p:cNvPr>
            <p:cNvSpPr/>
            <p:nvPr/>
          </p:nvSpPr>
          <p:spPr>
            <a:xfrm>
              <a:off x="6033730" y="3048165"/>
              <a:ext cx="682673" cy="4788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F2CF82-4FE7-4977-9D62-09F1AFFBF7C5}"/>
                </a:ext>
              </a:extLst>
            </p:cNvPr>
            <p:cNvSpPr/>
            <p:nvPr/>
          </p:nvSpPr>
          <p:spPr>
            <a:xfrm>
              <a:off x="6742857" y="4223822"/>
              <a:ext cx="906607" cy="11802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F27E014-6DB9-4671-AB4D-69C54FC225C6}"/>
                </a:ext>
              </a:extLst>
            </p:cNvPr>
            <p:cNvSpPr/>
            <p:nvPr/>
          </p:nvSpPr>
          <p:spPr>
            <a:xfrm>
              <a:off x="7658406" y="4703247"/>
              <a:ext cx="718133" cy="11802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268AF0F1-813C-4DA6-88C0-74CD3384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SWAT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ko-KR" altLang="en-US" dirty="0"/>
              <a:t> 모의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18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95DD2-9398-4BAA-88CA-338209D8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방법 </a:t>
            </a:r>
            <a:r>
              <a:rPr lang="en-US" altLang="ko-KR" dirty="0"/>
              <a:t>– </a:t>
            </a:r>
            <a:r>
              <a:rPr lang="ko-KR" altLang="en-US" dirty="0"/>
              <a:t>준비 단계</a:t>
            </a:r>
            <a:r>
              <a:rPr lang="en-US" altLang="ko-KR" dirty="0"/>
              <a:t>(</a:t>
            </a:r>
            <a:r>
              <a:rPr lang="ko-KR" altLang="en-US" dirty="0"/>
              <a:t>방화벽 해제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91D38A-A033-4804-B00F-C318FAC5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966"/>
            <a:ext cx="2921620" cy="300611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8D853C6-2EED-4F82-AB48-CB9028AE6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06"/>
          <a:stretch/>
        </p:blipFill>
        <p:spPr>
          <a:xfrm>
            <a:off x="3011498" y="1594627"/>
            <a:ext cx="4972775" cy="279345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B3E7198-E6EB-49C3-B02C-0D84914A6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250497" y="1594627"/>
            <a:ext cx="3851368" cy="2793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4B95B-0523-4A5A-8626-403E41EA3A77}"/>
              </a:ext>
            </a:extLst>
          </p:cNvPr>
          <p:cNvSpPr txBox="1"/>
          <p:nvPr/>
        </p:nvSpPr>
        <p:spPr>
          <a:xfrm>
            <a:off x="212552" y="4829703"/>
            <a:ext cx="27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시작 버튼 누른 뒤 </a:t>
            </a:r>
            <a:endParaRPr lang="en-US" altLang="ko-KR" dirty="0"/>
          </a:p>
          <a:p>
            <a:pPr algn="ctr"/>
            <a:r>
              <a:rPr lang="ko-KR" altLang="en-US" dirty="0"/>
              <a:t>방화벽 상태 확인 누르기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3B58D-4BF3-48C1-86DF-F35F823DEFD7}"/>
              </a:ext>
            </a:extLst>
          </p:cNvPr>
          <p:cNvSpPr txBox="1"/>
          <p:nvPr/>
        </p:nvSpPr>
        <p:spPr>
          <a:xfrm>
            <a:off x="4143351" y="4829702"/>
            <a:ext cx="3160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‘Windows Defender </a:t>
            </a:r>
          </a:p>
          <a:p>
            <a:pPr algn="ctr"/>
            <a:r>
              <a:rPr lang="ko-KR" altLang="en-US" dirty="0"/>
              <a:t>방화벽 설정 또는 해제</a:t>
            </a:r>
            <a:r>
              <a:rPr lang="en-US" altLang="ko-KR" dirty="0"/>
              <a:t>’</a:t>
            </a:r>
            <a:r>
              <a:rPr lang="ko-KR" altLang="en-US" dirty="0"/>
              <a:t> 클릭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BEC7A-A3F5-4032-A300-A87EB6AAD06B}"/>
              </a:ext>
            </a:extLst>
          </p:cNvPr>
          <p:cNvSpPr txBox="1"/>
          <p:nvPr/>
        </p:nvSpPr>
        <p:spPr>
          <a:xfrm>
            <a:off x="8250497" y="4829701"/>
            <a:ext cx="3851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’</a:t>
            </a:r>
            <a:r>
              <a:rPr lang="ko-KR" altLang="en-US" dirty="0"/>
              <a:t>개인 네트워크 설정</a:t>
            </a:r>
            <a:r>
              <a:rPr lang="en-US" altLang="ko-KR" dirty="0"/>
              <a:t>’ &amp; ‘</a:t>
            </a:r>
            <a:r>
              <a:rPr lang="ko-KR" altLang="en-US" dirty="0"/>
              <a:t>공용 네트워크 설정</a:t>
            </a:r>
            <a:r>
              <a:rPr lang="en-US" altLang="ko-KR" dirty="0"/>
              <a:t>‘ </a:t>
            </a:r>
            <a:r>
              <a:rPr lang="ko-KR" altLang="en-US" dirty="0"/>
              <a:t>항목에서 </a:t>
            </a:r>
            <a:endParaRPr lang="en-US" altLang="ko-KR" dirty="0"/>
          </a:p>
          <a:p>
            <a:pPr algn="ctr"/>
            <a:r>
              <a:rPr lang="en-US" altLang="ko-KR" dirty="0"/>
              <a:t>‘Window Defender </a:t>
            </a:r>
            <a:r>
              <a:rPr lang="ko-KR" altLang="en-US" dirty="0"/>
              <a:t>방화벽 사용 안함</a:t>
            </a:r>
            <a:r>
              <a:rPr lang="en-US" altLang="ko-KR" dirty="0"/>
              <a:t>’</a:t>
            </a:r>
            <a:r>
              <a:rPr lang="ko-KR" altLang="en-US" dirty="0"/>
              <a:t> 체크 후 </a:t>
            </a:r>
            <a:r>
              <a:rPr lang="en-US" altLang="ko-KR" dirty="0"/>
              <a:t>‘</a:t>
            </a:r>
            <a:r>
              <a:rPr lang="ko-KR" altLang="en-US" dirty="0"/>
              <a:t>확인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170776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268AF0F1-813C-4DA6-88C0-74CD3384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SWAT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ko-KR" altLang="en-US" dirty="0"/>
              <a:t> 모의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2A94AA6-FBE0-46F6-9C0C-6748C720F4F1}"/>
              </a:ext>
            </a:extLst>
          </p:cNvPr>
          <p:cNvSpPr/>
          <p:nvPr/>
        </p:nvSpPr>
        <p:spPr>
          <a:xfrm>
            <a:off x="5629574" y="3218170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6501AA7-068F-44AD-9148-E78DA7E859AA}"/>
              </a:ext>
            </a:extLst>
          </p:cNvPr>
          <p:cNvSpPr>
            <a:spLocks noGrp="1"/>
          </p:cNvSpPr>
          <p:nvPr/>
        </p:nvSpPr>
        <p:spPr bwMode="auto">
          <a:xfrm>
            <a:off x="1663469" y="5372286"/>
            <a:ext cx="3015342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생성된 아군 군인 분대를 마우스 오른쪽 클릭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Edit…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AA2717B-1A75-4568-A284-4EDD90307957}"/>
              </a:ext>
            </a:extLst>
          </p:cNvPr>
          <p:cNvGrpSpPr/>
          <p:nvPr/>
        </p:nvGrpSpPr>
        <p:grpSpPr>
          <a:xfrm>
            <a:off x="1663469" y="1219376"/>
            <a:ext cx="2869258" cy="3974043"/>
            <a:chOff x="1837387" y="1741256"/>
            <a:chExt cx="2578571" cy="357142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ED303D8-57ED-4C02-B574-161740BDA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7387" y="1741256"/>
              <a:ext cx="2578571" cy="357142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30AC69-B3B4-419C-B71D-AF48A98C0247}"/>
                </a:ext>
              </a:extLst>
            </p:cNvPr>
            <p:cNvSpPr/>
            <p:nvPr/>
          </p:nvSpPr>
          <p:spPr>
            <a:xfrm>
              <a:off x="2161813" y="2846002"/>
              <a:ext cx="1017102" cy="15223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3231D6A-386D-4D16-9F77-4B87D2155977}"/>
                </a:ext>
              </a:extLst>
            </p:cNvPr>
            <p:cNvSpPr/>
            <p:nvPr/>
          </p:nvSpPr>
          <p:spPr>
            <a:xfrm>
              <a:off x="3219281" y="3455602"/>
              <a:ext cx="1141511" cy="16389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17AED42-56CC-412F-A341-09218890C0D1}"/>
              </a:ext>
            </a:extLst>
          </p:cNvPr>
          <p:cNvSpPr>
            <a:spLocks noGrp="1"/>
          </p:cNvSpPr>
          <p:nvPr/>
        </p:nvSpPr>
        <p:spPr bwMode="auto">
          <a:xfrm>
            <a:off x="6528049" y="5372285"/>
            <a:ext cx="4227996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분대 이름을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SWAT 1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변경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D24D0B3-876E-4D7C-A959-E784196F26F4}"/>
              </a:ext>
            </a:extLst>
          </p:cNvPr>
          <p:cNvGrpSpPr/>
          <p:nvPr/>
        </p:nvGrpSpPr>
        <p:grpSpPr>
          <a:xfrm>
            <a:off x="7000871" y="1500523"/>
            <a:ext cx="3166661" cy="3617670"/>
            <a:chOff x="5004048" y="1999678"/>
            <a:chExt cx="2357143" cy="269285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2C2A899-E580-4313-B16E-5E41C92F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4048" y="1999678"/>
              <a:ext cx="2357143" cy="269285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9805A15-7CB8-4F8C-A9A4-5DE02BD5845E}"/>
                </a:ext>
              </a:extLst>
            </p:cNvPr>
            <p:cNvSpPr/>
            <p:nvPr/>
          </p:nvSpPr>
          <p:spPr>
            <a:xfrm>
              <a:off x="5610270" y="2230182"/>
              <a:ext cx="1670246" cy="16389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D425BBC-1A3F-41EE-A92B-C3EF3476135A}"/>
                </a:ext>
              </a:extLst>
            </p:cNvPr>
            <p:cNvSpPr/>
            <p:nvPr/>
          </p:nvSpPr>
          <p:spPr>
            <a:xfrm>
              <a:off x="6151446" y="4419765"/>
              <a:ext cx="538131" cy="16389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445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268AF0F1-813C-4DA6-88C0-74CD3384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DC85833C-0FD0-4DEA-8AE5-5BA1C75B9313}"/>
              </a:ext>
            </a:extLst>
          </p:cNvPr>
          <p:cNvSpPr>
            <a:spLocks noGrp="1"/>
          </p:cNvSpPr>
          <p:nvPr/>
        </p:nvSpPr>
        <p:spPr bwMode="auto">
          <a:xfrm>
            <a:off x="1746063" y="1180763"/>
            <a:ext cx="8237715" cy="120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 fontAlgn="base">
              <a:lnSpc>
                <a:spcPct val="15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CH-47 Chinook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헬기의 비행 경로 및 착륙 지점을 배치해야 하는데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군중 모의 객체의 객체명이 착륙 지점을 가리고 있다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Overlay Bar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인간 객체를 잠시 숨긴 후 비행 경로 및 착륙 지점을 배치한 후 인간 객체를 다시 표시하도록 변경한다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063F2D3-21DE-463D-94B7-437342D4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463" y="2485690"/>
            <a:ext cx="4536023" cy="3085983"/>
          </a:xfrm>
          <a:prstGeom prst="rect">
            <a:avLst/>
          </a:prstGeom>
        </p:spPr>
      </p:pic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78A6CD43-8E27-4421-9EAB-43A9E106A525}"/>
              </a:ext>
            </a:extLst>
          </p:cNvPr>
          <p:cNvSpPr/>
          <p:nvPr/>
        </p:nvSpPr>
        <p:spPr>
          <a:xfrm>
            <a:off x="5820538" y="3889892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101C41D-D395-4A1D-8B9D-1C878CF84488}"/>
              </a:ext>
            </a:extLst>
          </p:cNvPr>
          <p:cNvSpPr/>
          <p:nvPr/>
        </p:nvSpPr>
        <p:spPr>
          <a:xfrm>
            <a:off x="7392144" y="5187664"/>
            <a:ext cx="222188" cy="22218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522974C-B6C6-4E33-939A-A8D390905010}"/>
              </a:ext>
            </a:extLst>
          </p:cNvPr>
          <p:cNvSpPr/>
          <p:nvPr/>
        </p:nvSpPr>
        <p:spPr>
          <a:xfrm>
            <a:off x="8472264" y="4149080"/>
            <a:ext cx="936104" cy="936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55B0793-65C1-41CB-A23C-5144FE9FBDB2}"/>
              </a:ext>
            </a:extLst>
          </p:cNvPr>
          <p:cNvGrpSpPr/>
          <p:nvPr/>
        </p:nvGrpSpPr>
        <p:grpSpPr>
          <a:xfrm>
            <a:off x="1173417" y="2539396"/>
            <a:ext cx="4362692" cy="3046817"/>
            <a:chOff x="487799" y="2718909"/>
            <a:chExt cx="3853121" cy="2690943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0A51520-F87C-4BE9-BA71-62676FF3D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799" y="2718909"/>
              <a:ext cx="3853121" cy="2621386"/>
            </a:xfrm>
            <a:prstGeom prst="rect">
              <a:avLst/>
            </a:prstGeom>
          </p:spPr>
        </p:pic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04E0F49-8AFB-444A-8E98-291A8CAB8445}"/>
                </a:ext>
              </a:extLst>
            </p:cNvPr>
            <p:cNvSpPr/>
            <p:nvPr/>
          </p:nvSpPr>
          <p:spPr>
            <a:xfrm>
              <a:off x="1537667" y="5187664"/>
              <a:ext cx="222188" cy="22218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48DC267-BF9E-4CFD-AD59-357E82917D8F}"/>
                </a:ext>
              </a:extLst>
            </p:cNvPr>
            <p:cNvSpPr/>
            <p:nvPr/>
          </p:nvSpPr>
          <p:spPr>
            <a:xfrm>
              <a:off x="2627784" y="4149080"/>
              <a:ext cx="936104" cy="936104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4A18810-B627-43FD-BED9-363060BAF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2424" y="4267200"/>
              <a:ext cx="1169437" cy="914401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4E6B6EC-2191-4076-8076-0C90F9D82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1951" y="5088294"/>
              <a:ext cx="1530220" cy="317242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4C857D0-6366-486B-8E9C-F0BD28F7F3B1}"/>
              </a:ext>
            </a:extLst>
          </p:cNvPr>
          <p:cNvCxnSpPr>
            <a:cxnSpLocks/>
          </p:cNvCxnSpPr>
          <p:nvPr/>
        </p:nvCxnSpPr>
        <p:spPr>
          <a:xfrm flipV="1">
            <a:off x="7470711" y="4260980"/>
            <a:ext cx="1169437" cy="91440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390E2AE-0BD7-4A81-85D3-B90974C5832A}"/>
              </a:ext>
            </a:extLst>
          </p:cNvPr>
          <p:cNvCxnSpPr>
            <a:cxnSpLocks/>
          </p:cNvCxnSpPr>
          <p:nvPr/>
        </p:nvCxnSpPr>
        <p:spPr>
          <a:xfrm flipV="1">
            <a:off x="7532914" y="5088294"/>
            <a:ext cx="1530220" cy="31724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C645258D-75C4-4A28-A214-56D0C9DB3A40}"/>
              </a:ext>
            </a:extLst>
          </p:cNvPr>
          <p:cNvSpPr>
            <a:spLocks noGrp="1"/>
          </p:cNvSpPr>
          <p:nvPr/>
        </p:nvSpPr>
        <p:spPr bwMode="auto">
          <a:xfrm>
            <a:off x="4178227" y="5673710"/>
            <a:ext cx="3835546" cy="27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Overlay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체크 해제하여 숨김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285754-368C-4E99-A35E-E47F850DC9EA}"/>
              </a:ext>
            </a:extLst>
          </p:cNvPr>
          <p:cNvSpPr txBox="1"/>
          <p:nvPr/>
        </p:nvSpPr>
        <p:spPr>
          <a:xfrm>
            <a:off x="2909114" y="6055165"/>
            <a:ext cx="692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※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해당 기능을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이용히여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 컨트롤 객체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이동경로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건물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전투기 등 특정 객체를 안보이게 할 수 있다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432959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268AF0F1-813C-4DA6-88C0-74CD3384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8BF791A-CE3A-491E-ACEB-17B15E5BA2D5}"/>
              </a:ext>
            </a:extLst>
          </p:cNvPr>
          <p:cNvSpPr/>
          <p:nvPr/>
        </p:nvSpPr>
        <p:spPr>
          <a:xfrm>
            <a:off x="4181163" y="2374558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E9EB711-46A1-4CAD-95E3-BC4E81A9A7AC}"/>
              </a:ext>
            </a:extLst>
          </p:cNvPr>
          <p:cNvSpPr>
            <a:spLocks noGrp="1"/>
          </p:cNvSpPr>
          <p:nvPr/>
        </p:nvSpPr>
        <p:spPr bwMode="auto">
          <a:xfrm>
            <a:off x="1293478" y="3776775"/>
            <a:ext cx="2925945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 화면 위 임의의 위치에서 마우스 오른쪽 클릭하여 팝업 메뉴를 연 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Create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Waypoint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91B0AD3-E3BD-45F9-95C8-1A8B4DF9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45" y="1185294"/>
            <a:ext cx="3154255" cy="2501523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56761DB-368C-4436-B908-F66AD0B3C62E}"/>
              </a:ext>
            </a:extLst>
          </p:cNvPr>
          <p:cNvSpPr/>
          <p:nvPr/>
        </p:nvSpPr>
        <p:spPr>
          <a:xfrm>
            <a:off x="6297523" y="2514267"/>
            <a:ext cx="352914" cy="35291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937E7465-3784-4F87-8481-B854DD0D6178}"/>
              </a:ext>
            </a:extLst>
          </p:cNvPr>
          <p:cNvSpPr>
            <a:spLocks noGrp="1"/>
          </p:cNvSpPr>
          <p:nvPr/>
        </p:nvSpPr>
        <p:spPr bwMode="auto">
          <a:xfrm>
            <a:off x="4906468" y="3789063"/>
            <a:ext cx="2724417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군중 영역 우측 공터에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CH-47 Chinook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착륙을 위한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Waypoint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배치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FEEB46D-081D-499E-AABC-300F3CE1F911}"/>
              </a:ext>
            </a:extLst>
          </p:cNvPr>
          <p:cNvSpPr/>
          <p:nvPr/>
        </p:nvSpPr>
        <p:spPr>
          <a:xfrm>
            <a:off x="7865906" y="2294528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B9BC316-C24B-4FAF-83CB-228EB9860DBD}"/>
              </a:ext>
            </a:extLst>
          </p:cNvPr>
          <p:cNvGrpSpPr/>
          <p:nvPr/>
        </p:nvGrpSpPr>
        <p:grpSpPr>
          <a:xfrm>
            <a:off x="8346593" y="1045707"/>
            <a:ext cx="3671234" cy="2563916"/>
            <a:chOff x="487799" y="2718909"/>
            <a:chExt cx="3853121" cy="269094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E236AB7-2F0A-4A34-876A-9C6ABFD91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799" y="2718909"/>
              <a:ext cx="3853121" cy="2621386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9AD3C9F-9800-4766-89F0-5AE6A7326B80}"/>
                </a:ext>
              </a:extLst>
            </p:cNvPr>
            <p:cNvSpPr/>
            <p:nvPr/>
          </p:nvSpPr>
          <p:spPr>
            <a:xfrm>
              <a:off x="1537667" y="5187664"/>
              <a:ext cx="222188" cy="22218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B682F23-2D74-42EA-BD17-E736D4D61886}"/>
                </a:ext>
              </a:extLst>
            </p:cNvPr>
            <p:cNvSpPr/>
            <p:nvPr/>
          </p:nvSpPr>
          <p:spPr>
            <a:xfrm>
              <a:off x="2627784" y="4149080"/>
              <a:ext cx="936104" cy="936104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B4BD5B-5B1C-4D5F-8BB2-438185F49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2424" y="4267200"/>
              <a:ext cx="1169437" cy="914401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E04F87B-97E7-4231-9031-67C4ADD42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1951" y="5088294"/>
              <a:ext cx="1530220" cy="317242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14B126C4-6882-4C0E-A95F-E5E3A06F20D7}"/>
              </a:ext>
            </a:extLst>
          </p:cNvPr>
          <p:cNvSpPr>
            <a:spLocks noGrp="1"/>
          </p:cNvSpPr>
          <p:nvPr/>
        </p:nvSpPr>
        <p:spPr bwMode="auto">
          <a:xfrm>
            <a:off x="8549942" y="3741710"/>
            <a:ext cx="3671235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Overlay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객체를 다시 체크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4D75340-3145-42D4-8E77-D0E47CE7F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04451"/>
              </p:ext>
            </p:extLst>
          </p:nvPr>
        </p:nvGraphicFramePr>
        <p:xfrm>
          <a:off x="993152" y="4764093"/>
          <a:ext cx="7556790" cy="1497175"/>
        </p:xfrm>
        <a:graphic>
          <a:graphicData uri="http://schemas.openxmlformats.org/drawingml/2006/table">
            <a:tbl>
              <a:tblPr/>
              <a:tblGrid>
                <a:gridCol w="7556790">
                  <a:extLst>
                    <a:ext uri="{9D8B030D-6E8A-4147-A177-3AD203B41FA5}">
                      <a16:colId xmlns:a16="http://schemas.microsoft.com/office/drawing/2014/main" val="2604027270"/>
                    </a:ext>
                  </a:extLst>
                </a:gridCol>
              </a:tblGrid>
              <a:tr h="149717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비행 객체의 지형</a:t>
                      </a:r>
                      <a:r>
                        <a:rPr lang="en-US" altLang="ko-KR" sz="10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지물 회피에 대하여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회전익 항공기에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Move to Waypoint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임무 부여 시 전방의 지형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지물을 피하여 목적지까지 비행할 수 있으나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고층 건물 등의 지물이 지형과 통합된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있지 않은 경우에는 해당 지물을 뚫고 이동하는 경우가 발생할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indent="-171450" algn="l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따라서 이번 심화 시나리오에서는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CH-47 Chinook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고층 빌딩의 상공을 통과하여 착륙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Waypoint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까지 비행할 비행 경로를 생성하여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따라 비행하도록 구성한다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866350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F41FA3-2723-4E94-9726-8568E40126AC}"/>
              </a:ext>
            </a:extLst>
          </p:cNvPr>
          <p:cNvGrpSpPr/>
          <p:nvPr/>
        </p:nvGrpSpPr>
        <p:grpSpPr>
          <a:xfrm>
            <a:off x="690546" y="1114440"/>
            <a:ext cx="3279006" cy="2522945"/>
            <a:chOff x="824114" y="1752809"/>
            <a:chExt cx="2178502" cy="167619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8045A69-D2F7-4777-8E0C-88896B611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4114" y="1752809"/>
              <a:ext cx="2178502" cy="1676191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91F21D2-4DD5-4072-9125-8BC11D563B62}"/>
                </a:ext>
              </a:extLst>
            </p:cNvPr>
            <p:cNvSpPr/>
            <p:nvPr/>
          </p:nvSpPr>
          <p:spPr>
            <a:xfrm>
              <a:off x="857879" y="1788533"/>
              <a:ext cx="865174" cy="13357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785ADAA-DB14-42BD-BA29-90FE96894D68}"/>
                </a:ext>
              </a:extLst>
            </p:cNvPr>
            <p:cNvSpPr/>
            <p:nvPr/>
          </p:nvSpPr>
          <p:spPr>
            <a:xfrm>
              <a:off x="1747396" y="3275211"/>
              <a:ext cx="1224403" cy="13357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5EEC29-B320-4383-95F4-93E03482FD12}"/>
              </a:ext>
            </a:extLst>
          </p:cNvPr>
          <p:cNvSpPr txBox="1"/>
          <p:nvPr/>
        </p:nvSpPr>
        <p:spPr>
          <a:xfrm>
            <a:off x="8794548" y="5064568"/>
            <a:ext cx="277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※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생각보다 비행 객체의 고도 컨트롤이 안된다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자체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 A.I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때문이라 추측됨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&amp;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건물을 피하지 못하고 건물에 충돌해 파괴되는 경우가 자주 발생한다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017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268AF0F1-813C-4DA6-88C0-74CD3384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 객체 배치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8BF791A-CE3A-491E-ACEB-17B15E5BA2D5}"/>
              </a:ext>
            </a:extLst>
          </p:cNvPr>
          <p:cNvSpPr/>
          <p:nvPr/>
        </p:nvSpPr>
        <p:spPr>
          <a:xfrm>
            <a:off x="4181163" y="2374558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E9EB711-46A1-4CAD-95E3-BC4E81A9A7AC}"/>
              </a:ext>
            </a:extLst>
          </p:cNvPr>
          <p:cNvSpPr>
            <a:spLocks noGrp="1"/>
          </p:cNvSpPr>
          <p:nvPr/>
        </p:nvSpPr>
        <p:spPr bwMode="auto">
          <a:xfrm>
            <a:off x="1293478" y="3776775"/>
            <a:ext cx="2925945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 화면 위 임의의 위치에서 마우스 오른쪽 클릭하여 팝업 메뉴를 연 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Create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Route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937E7465-3784-4F87-8481-B854DD0D6178}"/>
              </a:ext>
            </a:extLst>
          </p:cNvPr>
          <p:cNvSpPr>
            <a:spLocks noGrp="1"/>
          </p:cNvSpPr>
          <p:nvPr/>
        </p:nvSpPr>
        <p:spPr bwMode="auto">
          <a:xfrm>
            <a:off x="4455613" y="3794122"/>
            <a:ext cx="3559410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커서가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Route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경로 설정 포인터로 변경되면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Alt +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휠 스크롤로 </a:t>
            </a:r>
            <a:r>
              <a:rPr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경로점의 고도</a:t>
            </a:r>
            <a:r>
              <a:rPr lang="en-US" altLang="ko-KR" sz="1200" kern="0" baseline="30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변경할 수 있음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고도를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80m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FEEB46D-081D-499E-AABC-300F3CE1F911}"/>
              </a:ext>
            </a:extLst>
          </p:cNvPr>
          <p:cNvSpPr/>
          <p:nvPr/>
        </p:nvSpPr>
        <p:spPr>
          <a:xfrm>
            <a:off x="7865906" y="2294528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14B126C4-6882-4C0E-A95F-E5E3A06F20D7}"/>
              </a:ext>
            </a:extLst>
          </p:cNvPr>
          <p:cNvSpPr>
            <a:spLocks noGrp="1"/>
          </p:cNvSpPr>
          <p:nvPr/>
        </p:nvSpPr>
        <p:spPr bwMode="auto">
          <a:xfrm>
            <a:off x="8549942" y="3741710"/>
            <a:ext cx="3671235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그림을 참고하여 ①번부터 ④번까지 비행 경로를 마우스 왼쪽 버튼으로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경로의 마지막인 ⑤번 지점에서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더블클릭하여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비행경로 설정을 마침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EEC29-B320-4383-95F4-93E03482FD12}"/>
              </a:ext>
            </a:extLst>
          </p:cNvPr>
          <p:cNvSpPr txBox="1"/>
          <p:nvPr/>
        </p:nvSpPr>
        <p:spPr>
          <a:xfrm>
            <a:off x="8997897" y="5213090"/>
            <a:ext cx="277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※ movement -&gt; movement to altitude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를 통해서도 객체 내에서 해당 고도로 비행하라 명령이 가능하다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!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1A5136B-5104-4C5F-98D6-4E5750A3745F}"/>
              </a:ext>
            </a:extLst>
          </p:cNvPr>
          <p:cNvGrpSpPr/>
          <p:nvPr/>
        </p:nvGrpSpPr>
        <p:grpSpPr>
          <a:xfrm>
            <a:off x="690546" y="1114440"/>
            <a:ext cx="3279006" cy="2522945"/>
            <a:chOff x="824114" y="1752809"/>
            <a:chExt cx="2178502" cy="1676191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F6BC03A-5574-4FE3-99F9-24FE96EC8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114" y="1752809"/>
              <a:ext cx="2178502" cy="1676191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E5E73FD-A214-4C75-BF0A-05C2FAB0DF37}"/>
                </a:ext>
              </a:extLst>
            </p:cNvPr>
            <p:cNvSpPr/>
            <p:nvPr/>
          </p:nvSpPr>
          <p:spPr>
            <a:xfrm>
              <a:off x="857879" y="1788533"/>
              <a:ext cx="865174" cy="13357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F916110-6BEC-4403-97BB-6673AF712C47}"/>
                </a:ext>
              </a:extLst>
            </p:cNvPr>
            <p:cNvSpPr/>
            <p:nvPr/>
          </p:nvSpPr>
          <p:spPr>
            <a:xfrm>
              <a:off x="1747396" y="3275211"/>
              <a:ext cx="1224403" cy="13357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2DEFE5E4-77D4-4EF9-8F4E-A208AA34F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872" y="1511135"/>
            <a:ext cx="2635775" cy="1846204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7A66D3B8-7B04-48D9-B508-ABE01BD426C3}"/>
              </a:ext>
            </a:extLst>
          </p:cNvPr>
          <p:cNvGrpSpPr/>
          <p:nvPr/>
        </p:nvGrpSpPr>
        <p:grpSpPr>
          <a:xfrm>
            <a:off x="8585983" y="1046386"/>
            <a:ext cx="3192454" cy="2404982"/>
            <a:chOff x="3416071" y="1484784"/>
            <a:chExt cx="2819145" cy="2123756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F0A11D2-92BC-450A-AF02-AC9D1B509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6071" y="1484784"/>
              <a:ext cx="2819145" cy="2123756"/>
            </a:xfrm>
            <a:prstGeom prst="rect">
              <a:avLst/>
            </a:prstGeom>
          </p:spPr>
        </p:pic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DDF1FD-0A6B-4E3E-BAF5-51E3799B3B1D}"/>
                </a:ext>
              </a:extLst>
            </p:cNvPr>
            <p:cNvSpPr/>
            <p:nvPr/>
          </p:nvSpPr>
          <p:spPr>
            <a:xfrm>
              <a:off x="5696570" y="1656779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1</a:t>
              </a:r>
              <a:endParaRPr lang="ko-KR" altLang="en-US" sz="800" b="1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2325D73-708B-46F7-985D-1D8AAAC98988}"/>
                </a:ext>
              </a:extLst>
            </p:cNvPr>
            <p:cNvSpPr/>
            <p:nvPr/>
          </p:nvSpPr>
          <p:spPr>
            <a:xfrm>
              <a:off x="5572745" y="1861567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2</a:t>
              </a:r>
              <a:endParaRPr lang="ko-KR" altLang="en-US" sz="800" b="1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7141E24-4EE6-4794-A2A9-A81C1A4C90AE}"/>
                </a:ext>
              </a:extLst>
            </p:cNvPr>
            <p:cNvSpPr/>
            <p:nvPr/>
          </p:nvSpPr>
          <p:spPr>
            <a:xfrm>
              <a:off x="5048870" y="2271142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</a:t>
              </a:r>
              <a:endParaRPr lang="ko-KR" altLang="en-US" sz="800" b="1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E57E816-BA4A-49C2-AC18-DC3D4160A0EC}"/>
                </a:ext>
              </a:extLst>
            </p:cNvPr>
            <p:cNvSpPr/>
            <p:nvPr/>
          </p:nvSpPr>
          <p:spPr>
            <a:xfrm>
              <a:off x="4858370" y="2504504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4</a:t>
              </a:r>
              <a:endParaRPr lang="ko-KR" altLang="en-US" sz="800" b="1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F44B0F9-3845-4578-B5E6-FEE88837B009}"/>
                </a:ext>
              </a:extLst>
            </p:cNvPr>
            <p:cNvSpPr/>
            <p:nvPr/>
          </p:nvSpPr>
          <p:spPr>
            <a:xfrm>
              <a:off x="4329732" y="2937891"/>
              <a:ext cx="103840" cy="1038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5</a:t>
              </a:r>
              <a:endParaRPr lang="ko-KR" altLang="en-US" sz="800" b="1" dirty="0"/>
            </a:p>
          </p:txBody>
        </p:sp>
      </p:grp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D9B3046B-2BB0-4E28-96C9-AFB5CA231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57931"/>
              </p:ext>
            </p:extLst>
          </p:nvPr>
        </p:nvGraphicFramePr>
        <p:xfrm>
          <a:off x="1275604" y="4629112"/>
          <a:ext cx="7427876" cy="2121353"/>
        </p:xfrm>
        <a:graphic>
          <a:graphicData uri="http://schemas.openxmlformats.org/drawingml/2006/table">
            <a:tbl>
              <a:tblPr/>
              <a:tblGrid>
                <a:gridCol w="7427876">
                  <a:extLst>
                    <a:ext uri="{9D8B030D-6E8A-4147-A177-3AD203B41FA5}">
                      <a16:colId xmlns:a16="http://schemas.microsoft.com/office/drawing/2014/main" val="2604027270"/>
                    </a:ext>
                  </a:extLst>
                </a:gridCol>
              </a:tblGrid>
              <a:tr h="212135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비행 경로 내 각 경로점의 고도에 대하여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경로점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입력 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 +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휠 스크롤로 경로점마다의 고도를 변경할 수도 있지만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 설정을 마친 후 각 경로점의 고도를 변경할 수도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indent="-171450" algn="l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완료된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Route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지도 화면에서 선택 또는 객체 목록의 해당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Route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선택한 후 </a:t>
                      </a:r>
                      <a:b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오른쪽 클릭으로 팝업 메뉴를 열어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항목을 클릭하면 각 경로점의 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 </a:t>
                      </a:r>
                      <a:b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고도를 직접 입력할 수 있음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16" marR="62816" marT="17367" marB="1736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866350"/>
                  </a:ext>
                </a:extLst>
              </a:tr>
            </a:tbl>
          </a:graphicData>
        </a:graphic>
      </p:graphicFrame>
      <p:pic>
        <p:nvPicPr>
          <p:cNvPr id="68" name="그림 67">
            <a:extLst>
              <a:ext uri="{FF2B5EF4-FFF2-40B4-BE49-F238E27FC236}">
                <a16:creationId xmlns:a16="http://schemas.microsoft.com/office/drawing/2014/main" id="{B0D072A8-F31C-4EB7-95EE-D35FEE4EB4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887"/>
          <a:stretch/>
        </p:blipFill>
        <p:spPr>
          <a:xfrm>
            <a:off x="6726445" y="5301856"/>
            <a:ext cx="1885966" cy="1217642"/>
          </a:xfrm>
          <a:prstGeom prst="rect">
            <a:avLst/>
          </a:prstGeom>
          <a:ln w="3175">
            <a:solidFill>
              <a:srgbClr val="545454"/>
            </a:solidFill>
          </a:ln>
        </p:spPr>
      </p:pic>
    </p:spTree>
    <p:extLst>
      <p:ext uri="{BB962C8B-B14F-4D97-AF65-F5344CB8AC3E}">
        <p14:creationId xmlns:p14="http://schemas.microsoft.com/office/powerpoint/2010/main" val="2902328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FF04B46-3172-4102-97B7-F7EFB4AF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dirty="0"/>
              <a:t>객체 간 임무</a:t>
            </a:r>
            <a:r>
              <a:rPr lang="en-US" altLang="ko-KR" sz="2400" dirty="0"/>
              <a:t>(</a:t>
            </a:r>
            <a:r>
              <a:rPr lang="en-US" altLang="ko-KR" dirty="0"/>
              <a:t>Plan)</a:t>
            </a:r>
            <a:r>
              <a:rPr lang="ko-KR" altLang="en-US" sz="2400" dirty="0"/>
              <a:t>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077823B-344D-45D4-9090-93BF7DC33C68}"/>
              </a:ext>
            </a:extLst>
          </p:cNvPr>
          <p:cNvCxnSpPr/>
          <p:nvPr/>
        </p:nvCxnSpPr>
        <p:spPr>
          <a:xfrm>
            <a:off x="7408433" y="1784331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4C4C5CB-C8D8-4746-9C3A-7A15E6BAD468}"/>
              </a:ext>
            </a:extLst>
          </p:cNvPr>
          <p:cNvSpPr txBox="1"/>
          <p:nvPr/>
        </p:nvSpPr>
        <p:spPr>
          <a:xfrm>
            <a:off x="7500261" y="2455056"/>
            <a:ext cx="43325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이렇게 어떤 객체가 순서대로 어떤 행동을 할 것인가에 대해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설정이 가능하다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수송선 같은 </a:t>
            </a:r>
            <a:r>
              <a:rPr lang="ko-KR" altLang="en-US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  해당되며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안에서 수행할 </a:t>
            </a:r>
            <a:r>
              <a:rPr lang="en-US" altLang="ko-KR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F253037-607E-42E1-8B19-D73AACD9B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5" t="10256" r="14698" b="9597"/>
          <a:stretch/>
        </p:blipFill>
        <p:spPr>
          <a:xfrm>
            <a:off x="625814" y="1272784"/>
            <a:ext cx="5980497" cy="41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1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FF04B46-3172-4102-97B7-F7EFB4AF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dirty="0"/>
              <a:t>객체 간 상호 작용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F16F096-11CB-4A1A-96A7-A396776E9E44}"/>
              </a:ext>
            </a:extLst>
          </p:cNvPr>
          <p:cNvCxnSpPr/>
          <p:nvPr/>
        </p:nvCxnSpPr>
        <p:spPr>
          <a:xfrm>
            <a:off x="7207179" y="1670509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50FF0F-4C74-4063-9848-25985192B922}"/>
              </a:ext>
            </a:extLst>
          </p:cNvPr>
          <p:cNvSpPr txBox="1"/>
          <p:nvPr/>
        </p:nvSpPr>
        <p:spPr>
          <a:xfrm>
            <a:off x="7207179" y="2433566"/>
            <a:ext cx="485941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임무를 마치거나 혹은 파괴되었을 때 </a:t>
            </a:r>
            <a:r>
              <a:rPr lang="en-US" altLang="ko-KR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Broadcast </a:t>
            </a:r>
            <a:r>
              <a:rPr lang="ko-KR" altLang="en-US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사용할 수 있다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다른 객체는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Broadcast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통해서 </a:t>
            </a:r>
            <a:r>
              <a:rPr lang="ko-KR" altLang="en-US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 혹은 상황 정보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전달할 수 있다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전달받은 정보를 </a:t>
            </a:r>
            <a:r>
              <a:rPr lang="en-US" altLang="ko-KR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삼아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실행되도록 할 수 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0589BD-398B-4F85-B259-0F896492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4" y="1722674"/>
            <a:ext cx="65627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20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02195AC-5ED9-4376-B54B-0E288D8C552E}"/>
              </a:ext>
            </a:extLst>
          </p:cNvPr>
          <p:cNvSpPr>
            <a:spLocks noGrp="1"/>
          </p:cNvSpPr>
          <p:nvPr/>
        </p:nvSpPr>
        <p:spPr bwMode="auto">
          <a:xfrm>
            <a:off x="1035345" y="3237247"/>
            <a:ext cx="2101898" cy="3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좌측의 객체 목록에서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객체를 모두 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(Shift +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왼쪽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3063FB8-F6BD-4390-BBC7-356EF22093C0}"/>
              </a:ext>
            </a:extLst>
          </p:cNvPr>
          <p:cNvSpPr/>
          <p:nvPr/>
        </p:nvSpPr>
        <p:spPr>
          <a:xfrm>
            <a:off x="3223725" y="2145217"/>
            <a:ext cx="201255" cy="20489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6ED4C9-F53A-48EA-B3D4-683D14A08232}"/>
              </a:ext>
            </a:extLst>
          </p:cNvPr>
          <p:cNvGrpSpPr/>
          <p:nvPr/>
        </p:nvGrpSpPr>
        <p:grpSpPr>
          <a:xfrm>
            <a:off x="862339" y="1470953"/>
            <a:ext cx="2251030" cy="1463066"/>
            <a:chOff x="291272" y="2824065"/>
            <a:chExt cx="1560000" cy="1013928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24C71DC-3E16-4E31-9529-31953AB33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285" b="14881"/>
            <a:stretch/>
          </p:blipFill>
          <p:spPr>
            <a:xfrm>
              <a:off x="291272" y="2824065"/>
              <a:ext cx="1560000" cy="101392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BF4FEAA-FD5F-4BE9-9C58-D68CB9A2846D}"/>
                </a:ext>
              </a:extLst>
            </p:cNvPr>
            <p:cNvSpPr/>
            <p:nvPr/>
          </p:nvSpPr>
          <p:spPr>
            <a:xfrm>
              <a:off x="592009" y="3115185"/>
              <a:ext cx="1212448" cy="41177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B46EEE-15D3-4FC9-8B9A-174AFA6EBE48}"/>
              </a:ext>
            </a:extLst>
          </p:cNvPr>
          <p:cNvGrpSpPr/>
          <p:nvPr/>
        </p:nvGrpSpPr>
        <p:grpSpPr>
          <a:xfrm>
            <a:off x="3641988" y="1446437"/>
            <a:ext cx="1835688" cy="1917502"/>
            <a:chOff x="2267744" y="1556792"/>
            <a:chExt cx="1709524" cy="17857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D08284-A128-414C-AC87-655003E0C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1556792"/>
              <a:ext cx="1709524" cy="178571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52DCA1C-23EE-4E72-8D87-EF239FAE964C}"/>
                </a:ext>
              </a:extLst>
            </p:cNvPr>
            <p:cNvSpPr/>
            <p:nvPr/>
          </p:nvSpPr>
          <p:spPr>
            <a:xfrm>
              <a:off x="3027299" y="1854845"/>
              <a:ext cx="914911" cy="1225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1FADB55E-A268-44B3-AE8A-117A3490FF33}"/>
              </a:ext>
            </a:extLst>
          </p:cNvPr>
          <p:cNvSpPr>
            <a:spLocks noGrp="1"/>
          </p:cNvSpPr>
          <p:nvPr/>
        </p:nvSpPr>
        <p:spPr bwMode="auto">
          <a:xfrm>
            <a:off x="3712630" y="3571078"/>
            <a:ext cx="1586171" cy="3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클릭 하여 팝업 메뉴 열어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C21C4037-4E05-4A0E-BED1-B50042273FA6}"/>
              </a:ext>
            </a:extLst>
          </p:cNvPr>
          <p:cNvSpPr/>
          <p:nvPr/>
        </p:nvSpPr>
        <p:spPr>
          <a:xfrm>
            <a:off x="5613018" y="2148485"/>
            <a:ext cx="201255" cy="20489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20F90E2E-947A-45C5-821B-1CB153E5E3B5}"/>
              </a:ext>
            </a:extLst>
          </p:cNvPr>
          <p:cNvSpPr>
            <a:spLocks noGrp="1"/>
          </p:cNvSpPr>
          <p:nvPr/>
        </p:nvSpPr>
        <p:spPr bwMode="auto">
          <a:xfrm>
            <a:off x="6449576" y="3561218"/>
            <a:ext cx="1564384" cy="3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Plan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창에서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Rules of Engagement…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46436641-15F0-4ECE-969B-6161C423551A}"/>
              </a:ext>
            </a:extLst>
          </p:cNvPr>
          <p:cNvSpPr/>
          <p:nvPr/>
        </p:nvSpPr>
        <p:spPr>
          <a:xfrm>
            <a:off x="8119409" y="2384461"/>
            <a:ext cx="201255" cy="20489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9C9AF8B8-10D7-4B47-81B7-6D0DD11E7439}"/>
              </a:ext>
            </a:extLst>
          </p:cNvPr>
          <p:cNvSpPr>
            <a:spLocks noGrp="1"/>
          </p:cNvSpPr>
          <p:nvPr/>
        </p:nvSpPr>
        <p:spPr bwMode="auto">
          <a:xfrm>
            <a:off x="9521981" y="3358815"/>
            <a:ext cx="2424372" cy="3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교전 규칙을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Hold Fire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선택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57AA4F56-8DB5-4A04-8562-7F1780CE4B9F}"/>
              </a:ext>
            </a:extLst>
          </p:cNvPr>
          <p:cNvSpPr/>
          <p:nvPr/>
        </p:nvSpPr>
        <p:spPr>
          <a:xfrm>
            <a:off x="1035345" y="5197818"/>
            <a:ext cx="201255" cy="20489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7E2CDC6-3FAE-43E8-BDA9-F73E2DDCB549}"/>
              </a:ext>
            </a:extLst>
          </p:cNvPr>
          <p:cNvGrpSpPr/>
          <p:nvPr/>
        </p:nvGrpSpPr>
        <p:grpSpPr>
          <a:xfrm>
            <a:off x="6006295" y="1392434"/>
            <a:ext cx="2424373" cy="1910276"/>
            <a:chOff x="4393740" y="1609172"/>
            <a:chExt cx="2133334" cy="16809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09E264-7DB5-494E-A3BD-6FAF0CC35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3740" y="1609172"/>
              <a:ext cx="2133334" cy="1680953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25A3404-0F32-44F2-91C8-006894974452}"/>
                </a:ext>
              </a:extLst>
            </p:cNvPr>
            <p:cNvSpPr/>
            <p:nvPr/>
          </p:nvSpPr>
          <p:spPr>
            <a:xfrm>
              <a:off x="4782913" y="1768296"/>
              <a:ext cx="170088" cy="10994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D681531-3372-4291-9A7A-5828FAB96135}"/>
                </a:ext>
              </a:extLst>
            </p:cNvPr>
            <p:cNvSpPr/>
            <p:nvPr/>
          </p:nvSpPr>
          <p:spPr>
            <a:xfrm>
              <a:off x="4794818" y="2296933"/>
              <a:ext cx="653481" cy="10994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7DB038F-E3C6-4825-9CE8-DF7BACB6ADC0}"/>
                </a:ext>
              </a:extLst>
            </p:cNvPr>
            <p:cNvSpPr/>
            <p:nvPr/>
          </p:nvSpPr>
          <p:spPr>
            <a:xfrm>
              <a:off x="5468712" y="2625546"/>
              <a:ext cx="1024957" cy="10994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D5FD2A9-4771-4FC0-A125-4249D3297D00}"/>
              </a:ext>
            </a:extLst>
          </p:cNvPr>
          <p:cNvGrpSpPr/>
          <p:nvPr/>
        </p:nvGrpSpPr>
        <p:grpSpPr>
          <a:xfrm>
            <a:off x="8959288" y="1891030"/>
            <a:ext cx="2987065" cy="841742"/>
            <a:chOff x="6938194" y="2180600"/>
            <a:chExt cx="1909524" cy="53809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1D6F67-6F37-4332-AC21-F9937B5C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8194" y="2180600"/>
              <a:ext cx="1909524" cy="538095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CC75E5E-0B5A-454C-BF24-8F5A8659CDBD}"/>
                </a:ext>
              </a:extLst>
            </p:cNvPr>
            <p:cNvSpPr/>
            <p:nvPr/>
          </p:nvSpPr>
          <p:spPr>
            <a:xfrm>
              <a:off x="7685656" y="2404492"/>
              <a:ext cx="1084488" cy="10715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7C25373-FE4D-4C47-B512-C89DB3589E20}"/>
                </a:ext>
              </a:extLst>
            </p:cNvPr>
            <p:cNvSpPr/>
            <p:nvPr/>
          </p:nvSpPr>
          <p:spPr>
            <a:xfrm>
              <a:off x="8089106" y="2583086"/>
              <a:ext cx="359569" cy="1093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386CDF5-4B95-4FE6-83A2-4F23DC2C5D06}"/>
              </a:ext>
            </a:extLst>
          </p:cNvPr>
          <p:cNvGrpSpPr/>
          <p:nvPr/>
        </p:nvGrpSpPr>
        <p:grpSpPr>
          <a:xfrm>
            <a:off x="1488664" y="4404902"/>
            <a:ext cx="1835688" cy="1615788"/>
            <a:chOff x="1542206" y="4157129"/>
            <a:chExt cx="1828572" cy="160952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246F652-C408-4A21-B302-6E8CBA3E2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2206" y="4157129"/>
              <a:ext cx="1828572" cy="1609524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E6DF08D-34AF-43FF-9769-55C6EB69B2C0}"/>
                </a:ext>
              </a:extLst>
            </p:cNvPr>
            <p:cNvSpPr/>
            <p:nvPr/>
          </p:nvSpPr>
          <p:spPr>
            <a:xfrm>
              <a:off x="1735282" y="4303312"/>
              <a:ext cx="196602" cy="1093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1F939A6-C2BE-45D7-BC83-9048020C3519}"/>
                </a:ext>
              </a:extLst>
            </p:cNvPr>
            <p:cNvSpPr/>
            <p:nvPr/>
          </p:nvSpPr>
          <p:spPr>
            <a:xfrm>
              <a:off x="1744806" y="4415230"/>
              <a:ext cx="620463" cy="1093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A1C43C9-F5D1-4228-B4C2-41B88E6E0B7E}"/>
                </a:ext>
              </a:extLst>
            </p:cNvPr>
            <p:cNvSpPr/>
            <p:nvPr/>
          </p:nvSpPr>
          <p:spPr>
            <a:xfrm>
              <a:off x="2378219" y="4539055"/>
              <a:ext cx="827632" cy="1093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9830BA0A-9826-43CB-9BA3-89BEFFC16138}"/>
              </a:ext>
            </a:extLst>
          </p:cNvPr>
          <p:cNvSpPr>
            <a:spLocks noGrp="1"/>
          </p:cNvSpPr>
          <p:nvPr/>
        </p:nvSpPr>
        <p:spPr bwMode="auto">
          <a:xfrm>
            <a:off x="957364" y="6116247"/>
            <a:ext cx="3431124" cy="3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Embarkation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Embark…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81E8C590-9B98-41BD-9A0D-15FC721CAF72}"/>
              </a:ext>
            </a:extLst>
          </p:cNvPr>
          <p:cNvSpPr/>
          <p:nvPr/>
        </p:nvSpPr>
        <p:spPr>
          <a:xfrm>
            <a:off x="3897702" y="5197818"/>
            <a:ext cx="201255" cy="20489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DF1E93D-D2E7-4EB6-A45E-8003A657342B}"/>
              </a:ext>
            </a:extLst>
          </p:cNvPr>
          <p:cNvGrpSpPr/>
          <p:nvPr/>
        </p:nvGrpSpPr>
        <p:grpSpPr>
          <a:xfrm>
            <a:off x="4718228" y="4283585"/>
            <a:ext cx="1518895" cy="1864299"/>
            <a:chOff x="3784136" y="4005064"/>
            <a:chExt cx="1633334" cy="200476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044488E-2CF3-4750-8A9E-1C207F6BE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4136" y="4005064"/>
              <a:ext cx="1633334" cy="2004762"/>
            </a:xfrm>
            <a:prstGeom prst="rect">
              <a:avLst/>
            </a:prstGeom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E95DBE4-5ECA-4E49-A439-1F68FE27947D}"/>
                </a:ext>
              </a:extLst>
            </p:cNvPr>
            <p:cNvSpPr/>
            <p:nvPr/>
          </p:nvSpPr>
          <p:spPr>
            <a:xfrm>
              <a:off x="3861787" y="4638516"/>
              <a:ext cx="1383208" cy="1093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A5C52F-AA4F-45A6-97DD-587B7D02C7D1}"/>
                </a:ext>
              </a:extLst>
            </p:cNvPr>
            <p:cNvSpPr/>
            <p:nvPr/>
          </p:nvSpPr>
          <p:spPr>
            <a:xfrm>
              <a:off x="4661887" y="5876766"/>
              <a:ext cx="351333" cy="1093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74" name="내용 개체 틀 2">
            <a:extLst>
              <a:ext uri="{FF2B5EF4-FFF2-40B4-BE49-F238E27FC236}">
                <a16:creationId xmlns:a16="http://schemas.microsoft.com/office/drawing/2014/main" id="{F1C94BE7-EC82-4094-9C15-9AD51A8110A7}"/>
              </a:ext>
            </a:extLst>
          </p:cNvPr>
          <p:cNvSpPr>
            <a:spLocks noGrp="1"/>
          </p:cNvSpPr>
          <p:nvPr/>
        </p:nvSpPr>
        <p:spPr bwMode="auto">
          <a:xfrm>
            <a:off x="4271518" y="6173984"/>
            <a:ext cx="2424372" cy="3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CIV 1(SUV)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선택하고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8D7861C-5144-48FE-B3E7-0C050B95D730}"/>
              </a:ext>
            </a:extLst>
          </p:cNvPr>
          <p:cNvSpPr/>
          <p:nvPr/>
        </p:nvSpPr>
        <p:spPr>
          <a:xfrm>
            <a:off x="7127292" y="5197818"/>
            <a:ext cx="201255" cy="20489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EE4BE2C-11E8-40C4-8469-6EDBA91234E8}"/>
              </a:ext>
            </a:extLst>
          </p:cNvPr>
          <p:cNvGrpSpPr/>
          <p:nvPr/>
        </p:nvGrpSpPr>
        <p:grpSpPr>
          <a:xfrm>
            <a:off x="8110389" y="4188418"/>
            <a:ext cx="1930686" cy="1699406"/>
            <a:chOff x="5830828" y="4157129"/>
            <a:chExt cx="1828572" cy="160952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59B76E-8899-4057-88EA-A90ABF6CD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0828" y="4157129"/>
              <a:ext cx="1828572" cy="1609524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DFE77A1-06C9-49AF-82EF-25130C587D75}"/>
                </a:ext>
              </a:extLst>
            </p:cNvPr>
            <p:cNvSpPr/>
            <p:nvPr/>
          </p:nvSpPr>
          <p:spPr>
            <a:xfrm>
              <a:off x="6494915" y="5624513"/>
              <a:ext cx="359011" cy="11142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77" name="내용 개체 틀 2">
            <a:extLst>
              <a:ext uri="{FF2B5EF4-FFF2-40B4-BE49-F238E27FC236}">
                <a16:creationId xmlns:a16="http://schemas.microsoft.com/office/drawing/2014/main" id="{BD97726D-C0EB-40FD-91D8-7AC415078AD6}"/>
              </a:ext>
            </a:extLst>
          </p:cNvPr>
          <p:cNvSpPr>
            <a:spLocks noGrp="1"/>
          </p:cNvSpPr>
          <p:nvPr/>
        </p:nvSpPr>
        <p:spPr bwMode="auto">
          <a:xfrm>
            <a:off x="7777447" y="6005318"/>
            <a:ext cx="3204315" cy="3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Plan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창의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클릭하여 테러리스트 모의 객체 개별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부여 완료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FF04B46-3172-4102-97B7-F7EFB4AF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모의 객체에 개별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1F3AFAF7-35A2-407C-9F4F-3BC52D3B9A2F}"/>
              </a:ext>
            </a:extLst>
          </p:cNvPr>
          <p:cNvSpPr/>
          <p:nvPr/>
        </p:nvSpPr>
        <p:spPr>
          <a:xfrm>
            <a:off x="8636684" y="2145217"/>
            <a:ext cx="201255" cy="20489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72433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FF04B46-3172-4102-97B7-F7EFB4AF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모의 객체에 개별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B085DAB-F05F-4DC4-9DD0-0AF801A2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66" y="1232271"/>
            <a:ext cx="1927542" cy="22390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3" name="내용 개체 틀 2">
            <a:extLst>
              <a:ext uri="{FF2B5EF4-FFF2-40B4-BE49-F238E27FC236}">
                <a16:creationId xmlns:a16="http://schemas.microsoft.com/office/drawing/2014/main" id="{0E59F0C4-70E8-4C6B-AF75-6E956161330B}"/>
              </a:ext>
            </a:extLst>
          </p:cNvPr>
          <p:cNvSpPr>
            <a:spLocks noGrp="1"/>
          </p:cNvSpPr>
          <p:nvPr/>
        </p:nvSpPr>
        <p:spPr bwMode="auto">
          <a:xfrm>
            <a:off x="1425787" y="3706574"/>
            <a:ext cx="2340428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좌측의 객체 목록에서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Inf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SQD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8A40D4D7-4D78-44EB-A232-D9E4291191BE}"/>
              </a:ext>
            </a:extLst>
          </p:cNvPr>
          <p:cNvSpPr/>
          <p:nvPr/>
        </p:nvSpPr>
        <p:spPr>
          <a:xfrm>
            <a:off x="4269196" y="2231243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A65B5D-E01D-4E42-BF2A-F04F555803BF}"/>
              </a:ext>
            </a:extLst>
          </p:cNvPr>
          <p:cNvSpPr/>
          <p:nvPr/>
        </p:nvSpPr>
        <p:spPr>
          <a:xfrm>
            <a:off x="5748581" y="1934586"/>
            <a:ext cx="841432" cy="1225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내용 개체 틀 2">
            <a:extLst>
              <a:ext uri="{FF2B5EF4-FFF2-40B4-BE49-F238E27FC236}">
                <a16:creationId xmlns:a16="http://schemas.microsoft.com/office/drawing/2014/main" id="{A28AD8BB-75B3-462D-BF78-B54B5FD48209}"/>
              </a:ext>
            </a:extLst>
          </p:cNvPr>
          <p:cNvSpPr>
            <a:spLocks noGrp="1"/>
          </p:cNvSpPr>
          <p:nvPr/>
        </p:nvSpPr>
        <p:spPr bwMode="auto">
          <a:xfrm>
            <a:off x="4627221" y="3722387"/>
            <a:ext cx="2627400" cy="10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클릭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E608D394-5113-4946-9E91-D1470E6CDB24}"/>
              </a:ext>
            </a:extLst>
          </p:cNvPr>
          <p:cNvSpPr/>
          <p:nvPr/>
        </p:nvSpPr>
        <p:spPr>
          <a:xfrm>
            <a:off x="7242227" y="2238190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BC358DA1-7FA6-4B0E-AE78-0C3A6770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3" y="1671879"/>
            <a:ext cx="2925734" cy="16341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C8B6D57C-25AE-404E-9BE0-6B14054FDAAC}"/>
              </a:ext>
            </a:extLst>
          </p:cNvPr>
          <p:cNvSpPr/>
          <p:nvPr/>
        </p:nvSpPr>
        <p:spPr>
          <a:xfrm>
            <a:off x="1576507" y="1979158"/>
            <a:ext cx="1709079" cy="2075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FFA718B2-D741-43A2-9017-9D6DBD7D1D29}"/>
              </a:ext>
            </a:extLst>
          </p:cNvPr>
          <p:cNvSpPr>
            <a:spLocks noGrp="1"/>
          </p:cNvSpPr>
          <p:nvPr/>
        </p:nvSpPr>
        <p:spPr bwMode="auto">
          <a:xfrm>
            <a:off x="8195353" y="3725547"/>
            <a:ext cx="4192590" cy="365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Conditions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Trigger…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36FFAA-D89C-4467-960A-76D4C259E0C1}"/>
              </a:ext>
            </a:extLst>
          </p:cNvPr>
          <p:cNvGrpSpPr/>
          <p:nvPr/>
        </p:nvGrpSpPr>
        <p:grpSpPr>
          <a:xfrm>
            <a:off x="7902196" y="1232271"/>
            <a:ext cx="3331861" cy="2351500"/>
            <a:chOff x="6998682" y="1311986"/>
            <a:chExt cx="3129738" cy="2208849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1B14836-2EA2-4DCF-8FBE-AF9D79F25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8682" y="1311986"/>
              <a:ext cx="3129738" cy="2208849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F5E3187-E1BE-40A3-98BE-0CE72A5AC12C}"/>
                </a:ext>
              </a:extLst>
            </p:cNvPr>
            <p:cNvSpPr/>
            <p:nvPr/>
          </p:nvSpPr>
          <p:spPr>
            <a:xfrm>
              <a:off x="8976633" y="1564115"/>
              <a:ext cx="368445" cy="10994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63A8E8E-C7D5-41E2-AD0E-E530202D83B1}"/>
                </a:ext>
              </a:extLst>
            </p:cNvPr>
            <p:cNvSpPr/>
            <p:nvPr/>
          </p:nvSpPr>
          <p:spPr>
            <a:xfrm>
              <a:off x="9163788" y="2458018"/>
              <a:ext cx="793896" cy="10961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B7229666-2925-438E-863B-5B9285E56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02983"/>
              </p:ext>
            </p:extLst>
          </p:nvPr>
        </p:nvGraphicFramePr>
        <p:xfrm>
          <a:off x="2007347" y="4387344"/>
          <a:ext cx="8464286" cy="1933087"/>
        </p:xfrm>
        <a:graphic>
          <a:graphicData uri="http://schemas.openxmlformats.org/drawingml/2006/table">
            <a:tbl>
              <a:tblPr/>
              <a:tblGrid>
                <a:gridCol w="8464286">
                  <a:extLst>
                    <a:ext uri="{9D8B030D-6E8A-4147-A177-3AD203B41FA5}">
                      <a16:colId xmlns:a16="http://schemas.microsoft.com/office/drawing/2014/main" val="2604027270"/>
                    </a:ext>
                  </a:extLst>
                </a:gridCol>
              </a:tblGrid>
              <a:tr h="193308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1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개별 임무와 분대 임무를 나누는 이유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앞서 테러리스트 모의 객체 각각에 부여한 임무 계획은 테러 목표 지역으로 이동하기 위한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SUV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탑승하는 것이며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같은 임무 계획을 분대단위로 부여해도 상관은 없음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indent="-171450" algn="l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굳이 모의 객체 각각에 개별 임무 계획으로 부여한 이유는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분대 단위로 임무를 부여하는 경우보다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Stealth View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보았을 때 탑승 동작이 더욱 자연스럽게 보이기 때문임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시뮬레이션 모의 시 가시적 표현이 중요하지 않을 경우에는 이를 분대 단위의 임무 계획으로 부여해도 무방함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548" marR="72548" marT="20057" marB="2005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866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82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BCC86187-741C-4ED4-A0F7-AA0781219545}"/>
              </a:ext>
            </a:extLst>
          </p:cNvPr>
          <p:cNvSpPr>
            <a:spLocks noGrp="1"/>
          </p:cNvSpPr>
          <p:nvPr/>
        </p:nvSpPr>
        <p:spPr bwMode="auto">
          <a:xfrm>
            <a:off x="839019" y="5216351"/>
            <a:ext cx="3222207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Trigger Name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Receive text message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변경하고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&lt;choose a conditional&gt;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콤보박스를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확장하여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Receive Text Message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EC2535-2EC8-4E92-AC00-DD79293A5E36}"/>
              </a:ext>
            </a:extLst>
          </p:cNvPr>
          <p:cNvGrpSpPr/>
          <p:nvPr/>
        </p:nvGrpSpPr>
        <p:grpSpPr>
          <a:xfrm>
            <a:off x="839019" y="1421776"/>
            <a:ext cx="3299791" cy="3491639"/>
            <a:chOff x="2567609" y="1988840"/>
            <a:chExt cx="2457143" cy="260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390508E-100C-4825-8EE1-E69289C60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7609" y="1988840"/>
              <a:ext cx="2457143" cy="260000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99C9B8A-D614-40B8-BFA6-76355A76CFFC}"/>
                </a:ext>
              </a:extLst>
            </p:cNvPr>
            <p:cNvSpPr/>
            <p:nvPr/>
          </p:nvSpPr>
          <p:spPr>
            <a:xfrm>
              <a:off x="3003175" y="2151482"/>
              <a:ext cx="1980319" cy="1193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31B59A-3692-4EF5-B2A9-3DF87FE9E04F}"/>
                </a:ext>
              </a:extLst>
            </p:cNvPr>
            <p:cNvSpPr/>
            <p:nvPr/>
          </p:nvSpPr>
          <p:spPr>
            <a:xfrm>
              <a:off x="2698375" y="3914084"/>
              <a:ext cx="1538217" cy="10795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4B72AA6-3742-4971-BAB2-A8A258D74D66}"/>
              </a:ext>
            </a:extLst>
          </p:cNvPr>
          <p:cNvSpPr/>
          <p:nvPr/>
        </p:nvSpPr>
        <p:spPr>
          <a:xfrm>
            <a:off x="4504129" y="3149131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695632A4-F012-485B-BB84-AC2580F98FB1}"/>
              </a:ext>
            </a:extLst>
          </p:cNvPr>
          <p:cNvSpPr>
            <a:spLocks noGrp="1"/>
          </p:cNvSpPr>
          <p:nvPr/>
        </p:nvSpPr>
        <p:spPr bwMode="auto">
          <a:xfrm>
            <a:off x="4996704" y="5216351"/>
            <a:ext cx="2573221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Receive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창이 열리면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 Text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disembarked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입력하고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6248A5E-006A-42C3-AFF7-707492F042B9}"/>
              </a:ext>
            </a:extLst>
          </p:cNvPr>
          <p:cNvSpPr/>
          <p:nvPr/>
        </p:nvSpPr>
        <p:spPr>
          <a:xfrm>
            <a:off x="7641343" y="3209473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7D2765FE-BBAD-4E68-A22F-6F899804FD89}"/>
              </a:ext>
            </a:extLst>
          </p:cNvPr>
          <p:cNvSpPr>
            <a:spLocks noGrp="1"/>
          </p:cNvSpPr>
          <p:nvPr/>
        </p:nvSpPr>
        <p:spPr bwMode="auto">
          <a:xfrm>
            <a:off x="8171379" y="5216351"/>
            <a:ext cx="3748477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Trigger Condition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창을 닫음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이로써 특정 임무를 수행할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조건이 생성되었고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 수행할 실제 임무를 설정해야 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3FF5FEE-4A0F-4A06-BA9C-8DE1F37B3A5D}"/>
              </a:ext>
            </a:extLst>
          </p:cNvPr>
          <p:cNvGrpSpPr/>
          <p:nvPr/>
        </p:nvGrpSpPr>
        <p:grpSpPr>
          <a:xfrm>
            <a:off x="5075178" y="2171038"/>
            <a:ext cx="2420888" cy="1956184"/>
            <a:chOff x="5425476" y="2820983"/>
            <a:chExt cx="1342857" cy="9357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AC9AC61-4518-4FC9-AB5D-22DCA7F28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5476" y="2820983"/>
              <a:ext cx="1342857" cy="93571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21F04F1-78D1-4C38-8FF0-E6FA78750C92}"/>
                </a:ext>
              </a:extLst>
            </p:cNvPr>
            <p:cNvSpPr/>
            <p:nvPr/>
          </p:nvSpPr>
          <p:spPr>
            <a:xfrm>
              <a:off x="6095625" y="3075884"/>
              <a:ext cx="629026" cy="15626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60F380-05E4-468C-9A38-2EA3AEB73A86}"/>
                </a:ext>
              </a:extLst>
            </p:cNvPr>
            <p:cNvSpPr/>
            <p:nvPr/>
          </p:nvSpPr>
          <p:spPr>
            <a:xfrm>
              <a:off x="5660650" y="3568009"/>
              <a:ext cx="536950" cy="15626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264657-5ED0-4BF2-8E3C-424BE68C5401}"/>
              </a:ext>
            </a:extLst>
          </p:cNvPr>
          <p:cNvGrpSpPr/>
          <p:nvPr/>
        </p:nvGrpSpPr>
        <p:grpSpPr>
          <a:xfrm>
            <a:off x="8432434" y="1766810"/>
            <a:ext cx="3089186" cy="2764641"/>
            <a:chOff x="7169057" y="2177512"/>
            <a:chExt cx="2447619" cy="21904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FA9AD0-BD1C-4DEB-B0D7-1B6B4898B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9057" y="2177512"/>
              <a:ext cx="2447619" cy="2190476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69193C0-DC32-4D39-A8CE-19D282F43C02}"/>
                </a:ext>
              </a:extLst>
            </p:cNvPr>
            <p:cNvSpPr/>
            <p:nvPr/>
          </p:nvSpPr>
          <p:spPr>
            <a:xfrm>
              <a:off x="8032376" y="4241109"/>
              <a:ext cx="355975" cy="1118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D2598A72-A0A6-43FA-B9FB-13C8368B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모의 객체에 개별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E729E0-4AB7-46B4-9F82-F7CFCDCDA21E}"/>
              </a:ext>
            </a:extLst>
          </p:cNvPr>
          <p:cNvSpPr txBox="1"/>
          <p:nvPr/>
        </p:nvSpPr>
        <p:spPr>
          <a:xfrm>
            <a:off x="721522" y="6140884"/>
            <a:ext cx="6776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※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다양한 종류의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trigger &amp; if / while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등 여러가지의 복잡한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trigger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생성 가능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805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05171D-B565-4BA0-B869-24C75A22D4DD}"/>
              </a:ext>
            </a:extLst>
          </p:cNvPr>
          <p:cNvGrpSpPr/>
          <p:nvPr/>
        </p:nvGrpSpPr>
        <p:grpSpPr>
          <a:xfrm>
            <a:off x="416275" y="2108418"/>
            <a:ext cx="6197511" cy="2285800"/>
            <a:chOff x="1259632" y="2477072"/>
            <a:chExt cx="4338095" cy="160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4F047E-B56A-4E67-9AEC-9628FF5B8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632" y="2477072"/>
              <a:ext cx="4338095" cy="16000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1F3CC17-8CDA-43BD-9DA9-CC086604DAAC}"/>
                </a:ext>
              </a:extLst>
            </p:cNvPr>
            <p:cNvSpPr/>
            <p:nvPr/>
          </p:nvSpPr>
          <p:spPr>
            <a:xfrm>
              <a:off x="3442967" y="3133254"/>
              <a:ext cx="2119040" cy="913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55903FF-00C0-4B0E-AA49-3BC58B2DEAE1}"/>
                </a:ext>
              </a:extLst>
            </p:cNvPr>
            <p:cNvSpPr/>
            <p:nvPr/>
          </p:nvSpPr>
          <p:spPr>
            <a:xfrm>
              <a:off x="1457004" y="2633192"/>
              <a:ext cx="194991" cy="913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AB16FE5-F837-4F1D-8DBD-3C9278F50675}"/>
                </a:ext>
              </a:extLst>
            </p:cNvPr>
            <p:cNvSpPr/>
            <p:nvPr/>
          </p:nvSpPr>
          <p:spPr>
            <a:xfrm>
              <a:off x="1471292" y="2849886"/>
              <a:ext cx="614090" cy="10323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4CCC8C2-98EC-40D7-B3DB-8C6989885E37}"/>
                </a:ext>
              </a:extLst>
            </p:cNvPr>
            <p:cNvSpPr/>
            <p:nvPr/>
          </p:nvSpPr>
          <p:spPr>
            <a:xfrm>
              <a:off x="2107085" y="3066579"/>
              <a:ext cx="1118915" cy="10323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F9FBC80B-D7A5-426D-9189-C05FF10037BF}"/>
              </a:ext>
            </a:extLst>
          </p:cNvPr>
          <p:cNvSpPr>
            <a:spLocks noGrp="1"/>
          </p:cNvSpPr>
          <p:nvPr/>
        </p:nvSpPr>
        <p:spPr bwMode="auto">
          <a:xfrm>
            <a:off x="1184386" y="5072135"/>
            <a:ext cx="4338094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분대 임무 계획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 우측의 트리거 창에서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 Body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선택한 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Movement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 Team Occupy Fire Position…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F661DE8-5556-4A85-8EF9-DB02CBAE96D0}"/>
              </a:ext>
            </a:extLst>
          </p:cNvPr>
          <p:cNvSpPr/>
          <p:nvPr/>
        </p:nvSpPr>
        <p:spPr>
          <a:xfrm>
            <a:off x="7356289" y="308487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220722-47ED-42DD-B9DF-1324DBF9D889}"/>
              </a:ext>
            </a:extLst>
          </p:cNvPr>
          <p:cNvGrpSpPr/>
          <p:nvPr/>
        </p:nvGrpSpPr>
        <p:grpSpPr>
          <a:xfrm>
            <a:off x="8373242" y="992505"/>
            <a:ext cx="2022615" cy="3919886"/>
            <a:chOff x="6145771" y="1699056"/>
            <a:chExt cx="1690476" cy="327619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46490A6-A8F6-44E3-A697-66BF5772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5771" y="1699056"/>
              <a:ext cx="1690476" cy="3276191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F6E8F68-3269-4524-AD63-512862AA136F}"/>
                </a:ext>
              </a:extLst>
            </p:cNvPr>
            <p:cNvSpPr/>
            <p:nvPr/>
          </p:nvSpPr>
          <p:spPr>
            <a:xfrm>
              <a:off x="6506130" y="3164104"/>
              <a:ext cx="1289686" cy="10649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50E676-1BF2-46C6-BDDE-C9F42CC0EEEA}"/>
                </a:ext>
              </a:extLst>
            </p:cNvPr>
            <p:cNvSpPr/>
            <p:nvPr/>
          </p:nvSpPr>
          <p:spPr>
            <a:xfrm>
              <a:off x="6268004" y="3810535"/>
              <a:ext cx="1432561" cy="10649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C7F90B3-CD44-41F0-8EEB-D1BDC2974FBA}"/>
                </a:ext>
              </a:extLst>
            </p:cNvPr>
            <p:cNvSpPr/>
            <p:nvPr/>
          </p:nvSpPr>
          <p:spPr>
            <a:xfrm>
              <a:off x="7076678" y="4842885"/>
              <a:ext cx="354806" cy="10649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3F5B933D-75D6-4FD7-B7C1-21CE07D595A8}"/>
              </a:ext>
            </a:extLst>
          </p:cNvPr>
          <p:cNvSpPr>
            <a:spLocks noGrp="1"/>
          </p:cNvSpPr>
          <p:nvPr/>
        </p:nvSpPr>
        <p:spPr bwMode="auto">
          <a:xfrm>
            <a:off x="7693786" y="5072136"/>
            <a:ext cx="4030128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위치 선정창이 열리면 공격 대상을 군중 모의 객체 중 하나로 임의 선택 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Range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25m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입력하고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6DA49C27-0462-433F-BDFB-F8E5F8C7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모의 객체에 개별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80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324A4-E399-492B-AC22-11A95984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방법 </a:t>
            </a:r>
            <a:r>
              <a:rPr lang="en-US" altLang="ko-KR" dirty="0"/>
              <a:t>– </a:t>
            </a:r>
            <a:r>
              <a:rPr lang="ko-KR" altLang="en-US" dirty="0"/>
              <a:t>준비 단계</a:t>
            </a:r>
            <a:r>
              <a:rPr lang="en-US" altLang="ko-KR" dirty="0"/>
              <a:t>(</a:t>
            </a:r>
            <a:r>
              <a:rPr lang="ko-KR" altLang="en-US" dirty="0"/>
              <a:t>환경 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Picture 4" descr="텍스트이(가) 표시된 사진&#10;&#10;자동 생성된 설명">
            <a:extLst>
              <a:ext uri="{FF2B5EF4-FFF2-40B4-BE49-F238E27FC236}">
                <a16:creationId xmlns:a16="http://schemas.microsoft.com/office/drawing/2014/main" id="{08A4FA27-0C21-413F-827C-1917FF43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709" y="1144583"/>
            <a:ext cx="3154582" cy="351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B3636E78-D57F-43C5-892C-B672448FC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3220" y="1144583"/>
            <a:ext cx="3797536" cy="33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고급 시스템 설정">
            <a:extLst>
              <a:ext uri="{FF2B5EF4-FFF2-40B4-BE49-F238E27FC236}">
                <a16:creationId xmlns:a16="http://schemas.microsoft.com/office/drawing/2014/main" id="{F10126D7-B960-4C8A-B23F-94B101B6A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244" y="1918331"/>
            <a:ext cx="3797536" cy="185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DAB19F-C79F-4A52-B489-166A14F4B5D0}"/>
              </a:ext>
            </a:extLst>
          </p:cNvPr>
          <p:cNvSpPr txBox="1"/>
          <p:nvPr/>
        </p:nvSpPr>
        <p:spPr>
          <a:xfrm>
            <a:off x="435576" y="4906566"/>
            <a:ext cx="3440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1. '</a:t>
            </a:r>
            <a:r>
              <a:rPr lang="ko-KR" altLang="en-US" sz="1500" dirty="0"/>
              <a:t>제어판 </a:t>
            </a:r>
            <a:r>
              <a:rPr lang="en-US" altLang="ko-KR" sz="1500" dirty="0"/>
              <a:t>- </a:t>
            </a:r>
            <a:r>
              <a:rPr lang="ko-KR" altLang="en-US" sz="1500" dirty="0"/>
              <a:t>시스템 </a:t>
            </a:r>
            <a:r>
              <a:rPr lang="en-US" altLang="ko-KR" sz="1500" dirty="0"/>
              <a:t>- </a:t>
            </a:r>
            <a:r>
              <a:rPr lang="ko-KR" altLang="en-US" sz="1500" dirty="0"/>
              <a:t>고급 시스템 설정</a:t>
            </a:r>
            <a:r>
              <a:rPr lang="en-US" altLang="ko-KR" sz="1500" dirty="0"/>
              <a:t>’ </a:t>
            </a:r>
            <a:r>
              <a:rPr lang="ko-KR" altLang="en-US" sz="1500" dirty="0"/>
              <a:t>순서로 클릭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99CD2-8755-4147-A01E-932104F819A6}"/>
              </a:ext>
            </a:extLst>
          </p:cNvPr>
          <p:cNvSpPr txBox="1"/>
          <p:nvPr/>
        </p:nvSpPr>
        <p:spPr>
          <a:xfrm>
            <a:off x="4329142" y="4891683"/>
            <a:ext cx="3154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2. </a:t>
            </a:r>
            <a:r>
              <a:rPr lang="ko-KR" altLang="en-US" sz="1500" dirty="0"/>
              <a:t>고급 시스템 설정으로 들어가면 하단 부분에 환경 변수라는 버튼이 보이는데 이를 클릭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F25703-1BAA-4B33-9095-B45667C597B3}"/>
              </a:ext>
            </a:extLst>
          </p:cNvPr>
          <p:cNvSpPr txBox="1"/>
          <p:nvPr/>
        </p:nvSpPr>
        <p:spPr>
          <a:xfrm>
            <a:off x="7673291" y="4891683"/>
            <a:ext cx="45187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3. '</a:t>
            </a:r>
            <a:r>
              <a:rPr lang="ko-KR" altLang="en-US" sz="1500" dirty="0"/>
              <a:t>새로 만들기</a:t>
            </a:r>
            <a:r>
              <a:rPr lang="en-US" altLang="ko-KR" sz="1500" dirty="0"/>
              <a:t>＇</a:t>
            </a:r>
            <a:r>
              <a:rPr lang="ko-KR" altLang="en-US" sz="1500" dirty="0"/>
              <a:t>버튼을 클릭한 다음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pPr algn="ctr"/>
            <a:r>
              <a:rPr lang="ko-KR" altLang="en-US" sz="1500" dirty="0"/>
              <a:t> 변수이름</a:t>
            </a:r>
            <a:r>
              <a:rPr lang="en-US" altLang="ko-KR" sz="1500" dirty="0"/>
              <a:t>: MAKLMGRD_LICENSE_FILE</a:t>
            </a:r>
          </a:p>
          <a:p>
            <a:pPr algn="ctr"/>
            <a:r>
              <a:rPr lang="en-US" altLang="ko-KR" sz="1500" dirty="0"/>
              <a:t> </a:t>
            </a:r>
            <a:r>
              <a:rPr lang="ko-KR" altLang="en-US" sz="1500" dirty="0" err="1"/>
              <a:t>변수값</a:t>
            </a:r>
            <a:r>
              <a:rPr lang="en-US" altLang="ko-KR" sz="1500" dirty="0"/>
              <a:t>: @</a:t>
            </a:r>
            <a:r>
              <a:rPr lang="ko-KR" altLang="en-US" sz="1500" dirty="0"/>
              <a:t>컴퓨터 디바이스 이름 </a:t>
            </a:r>
            <a:endParaRPr lang="en-US" altLang="ko-KR" sz="1500" dirty="0"/>
          </a:p>
          <a:p>
            <a:pPr algn="ctr"/>
            <a:r>
              <a:rPr lang="en-US" altLang="ko-KR" sz="1500" dirty="0"/>
              <a:t>(</a:t>
            </a:r>
            <a:r>
              <a:rPr lang="ko-KR" altLang="en-US" sz="1500" dirty="0"/>
              <a:t>홈</a:t>
            </a:r>
            <a:r>
              <a:rPr lang="en-US" altLang="ko-KR" sz="1500" dirty="0"/>
              <a:t>/</a:t>
            </a:r>
            <a:r>
              <a:rPr lang="ko-KR" altLang="en-US" sz="1500" dirty="0"/>
              <a:t>정보</a:t>
            </a:r>
            <a:r>
              <a:rPr lang="en-US" altLang="ko-KR" sz="1500" dirty="0"/>
              <a:t>/</a:t>
            </a:r>
            <a:r>
              <a:rPr lang="ko-KR" altLang="en-US" sz="1500" dirty="0"/>
              <a:t>장치사양</a:t>
            </a:r>
            <a:r>
              <a:rPr lang="en-US" altLang="ko-KR" sz="1500" dirty="0"/>
              <a:t>/</a:t>
            </a:r>
            <a:r>
              <a:rPr lang="ko-KR" altLang="en-US" sz="1500" dirty="0"/>
              <a:t>디바이스이름 에서 확인</a:t>
            </a:r>
            <a:r>
              <a:rPr lang="en-US" altLang="ko-KR" sz="1500" dirty="0"/>
              <a:t>)</a:t>
            </a:r>
          </a:p>
          <a:p>
            <a:pPr algn="ctr"/>
            <a:r>
              <a:rPr lang="ko-KR" altLang="en-US" sz="1500" dirty="0"/>
              <a:t>입력하여 환경변수 설정한 후 재부팅</a:t>
            </a:r>
          </a:p>
        </p:txBody>
      </p:sp>
    </p:spTree>
    <p:extLst>
      <p:ext uri="{BB962C8B-B14F-4D97-AF65-F5344CB8AC3E}">
        <p14:creationId xmlns:p14="http://schemas.microsoft.com/office/powerpoint/2010/main" val="202944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3ECD4F7A-7408-4C4E-861D-4BA5C192B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583" y="3711773"/>
            <a:ext cx="2536325" cy="17571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F9FBC80B-D7A5-426D-9189-C05FF10037BF}"/>
              </a:ext>
            </a:extLst>
          </p:cNvPr>
          <p:cNvSpPr>
            <a:spLocks noGrp="1"/>
          </p:cNvSpPr>
          <p:nvPr/>
        </p:nvSpPr>
        <p:spPr bwMode="auto">
          <a:xfrm>
            <a:off x="1206552" y="2918685"/>
            <a:ext cx="1887326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Wait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Wait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Duraion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F661DE8-5556-4A85-8EF9-DB02CBAE96D0}"/>
              </a:ext>
            </a:extLst>
          </p:cNvPr>
          <p:cNvSpPr/>
          <p:nvPr/>
        </p:nvSpPr>
        <p:spPr>
          <a:xfrm>
            <a:off x="3240661" y="1987157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970E7F0-4760-47A2-8B8B-912A926AC1D6}"/>
              </a:ext>
            </a:extLst>
          </p:cNvPr>
          <p:cNvGrpSpPr/>
          <p:nvPr/>
        </p:nvGrpSpPr>
        <p:grpSpPr>
          <a:xfrm>
            <a:off x="684456" y="1350252"/>
            <a:ext cx="2373289" cy="1412838"/>
            <a:chOff x="375565" y="1988840"/>
            <a:chExt cx="1623810" cy="9666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592E96-E57C-4518-876D-B03D7DC4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65" y="1988840"/>
              <a:ext cx="1623810" cy="96666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DA76C-AC35-4357-AD36-77DAFC48301B}"/>
                </a:ext>
              </a:extLst>
            </p:cNvPr>
            <p:cNvSpPr/>
            <p:nvPr/>
          </p:nvSpPr>
          <p:spPr>
            <a:xfrm>
              <a:off x="566478" y="2137736"/>
              <a:ext cx="197462" cy="10649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D877759-CA6B-474E-A7BF-5FBB97A84C82}"/>
                </a:ext>
              </a:extLst>
            </p:cNvPr>
            <p:cNvSpPr/>
            <p:nvPr/>
          </p:nvSpPr>
          <p:spPr>
            <a:xfrm>
              <a:off x="585527" y="2563186"/>
              <a:ext cx="613387" cy="11333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DDB87ED-A4DB-4DF6-8FBE-6E8167A87EA4}"/>
                </a:ext>
              </a:extLst>
            </p:cNvPr>
            <p:cNvSpPr/>
            <p:nvPr/>
          </p:nvSpPr>
          <p:spPr>
            <a:xfrm>
              <a:off x="1211002" y="2683836"/>
              <a:ext cx="727688" cy="11333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1615F889-11EE-4874-AEF5-1818AF2A10D2}"/>
              </a:ext>
            </a:extLst>
          </p:cNvPr>
          <p:cNvSpPr>
            <a:spLocks noGrp="1"/>
          </p:cNvSpPr>
          <p:nvPr/>
        </p:nvSpPr>
        <p:spPr bwMode="auto">
          <a:xfrm>
            <a:off x="3704234" y="2918684"/>
            <a:ext cx="1890020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시간 설정 창에서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입력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8EA3A14-AE3F-411F-832B-F83AC8F30A87}"/>
              </a:ext>
            </a:extLst>
          </p:cNvPr>
          <p:cNvSpPr/>
          <p:nvPr/>
        </p:nvSpPr>
        <p:spPr>
          <a:xfrm>
            <a:off x="5844189" y="1893230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87DEDE3-857C-456F-9FD6-B7D6B3318428}"/>
              </a:ext>
            </a:extLst>
          </p:cNvPr>
          <p:cNvGrpSpPr/>
          <p:nvPr/>
        </p:nvGrpSpPr>
        <p:grpSpPr>
          <a:xfrm>
            <a:off x="3638777" y="1309599"/>
            <a:ext cx="2081746" cy="1453491"/>
            <a:chOff x="2419247" y="1973677"/>
            <a:chExt cx="1585715" cy="9928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800D72-ECAF-4808-A48F-3B7F4F951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247" y="1973677"/>
              <a:ext cx="1585715" cy="992858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69AF891-8FE4-44D7-9270-EEE32BEA3F6B}"/>
                </a:ext>
              </a:extLst>
            </p:cNvPr>
            <p:cNvSpPr/>
            <p:nvPr/>
          </p:nvSpPr>
          <p:spPr>
            <a:xfrm>
              <a:off x="2878071" y="2587484"/>
              <a:ext cx="1095793" cy="15571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D6633F5-57C9-48AE-88F1-4EB0249F1174}"/>
                </a:ext>
              </a:extLst>
            </p:cNvPr>
            <p:cNvSpPr/>
            <p:nvPr/>
          </p:nvSpPr>
          <p:spPr>
            <a:xfrm>
              <a:off x="2868547" y="2768459"/>
              <a:ext cx="530644" cy="15571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A4018A8-5EBD-43AE-9156-6404B8414476}"/>
              </a:ext>
            </a:extLst>
          </p:cNvPr>
          <p:cNvGrpSpPr/>
          <p:nvPr/>
        </p:nvGrpSpPr>
        <p:grpSpPr>
          <a:xfrm>
            <a:off x="6301555" y="1325053"/>
            <a:ext cx="2317082" cy="1422581"/>
            <a:chOff x="4423607" y="1841534"/>
            <a:chExt cx="2047619" cy="125714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EDAD08-229F-4669-B06A-3BF0BE2E0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3607" y="1841534"/>
              <a:ext cx="2047619" cy="125714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059B7B-4CFD-4030-B0F7-CD249F68C020}"/>
                </a:ext>
              </a:extLst>
            </p:cNvPr>
            <p:cNvSpPr/>
            <p:nvPr/>
          </p:nvSpPr>
          <p:spPr>
            <a:xfrm>
              <a:off x="4808278" y="1994861"/>
              <a:ext cx="159362" cy="10649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E7FDB72-4971-4A0A-BF8F-C09A2789C7DE}"/>
                </a:ext>
              </a:extLst>
            </p:cNvPr>
            <p:cNvSpPr/>
            <p:nvPr/>
          </p:nvSpPr>
          <p:spPr>
            <a:xfrm>
              <a:off x="4817803" y="2521911"/>
              <a:ext cx="667362" cy="11333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DAAB0C-1BCE-4AD1-B45F-457CFED476D7}"/>
                </a:ext>
              </a:extLst>
            </p:cNvPr>
            <p:cNvSpPr/>
            <p:nvPr/>
          </p:nvSpPr>
          <p:spPr>
            <a:xfrm>
              <a:off x="5497252" y="2537786"/>
              <a:ext cx="930887" cy="11333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90903670-3E46-4E05-B70B-FDF7E37AAC9B}"/>
              </a:ext>
            </a:extLst>
          </p:cNvPr>
          <p:cNvSpPr>
            <a:spLocks noGrp="1"/>
          </p:cNvSpPr>
          <p:nvPr/>
        </p:nvSpPr>
        <p:spPr bwMode="auto">
          <a:xfrm>
            <a:off x="6281140" y="2887156"/>
            <a:ext cx="2443344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Set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Engagement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Rules of Engagement…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E67A9029-4E55-473A-9B2A-B1B8B7A9FE72}"/>
              </a:ext>
            </a:extLst>
          </p:cNvPr>
          <p:cNvSpPr/>
          <p:nvPr/>
        </p:nvSpPr>
        <p:spPr>
          <a:xfrm>
            <a:off x="8742736" y="1909231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13647C4F-76DA-41BE-83E0-E708A56DDC9C}"/>
              </a:ext>
            </a:extLst>
          </p:cNvPr>
          <p:cNvSpPr>
            <a:spLocks noGrp="1"/>
          </p:cNvSpPr>
          <p:nvPr/>
        </p:nvSpPr>
        <p:spPr bwMode="auto">
          <a:xfrm>
            <a:off x="9333866" y="2954021"/>
            <a:ext cx="2221019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Fire at Will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8BF476A-99A5-4A72-948B-4E25A20BAC6A}"/>
              </a:ext>
            </a:extLst>
          </p:cNvPr>
          <p:cNvGrpSpPr/>
          <p:nvPr/>
        </p:nvGrpSpPr>
        <p:grpSpPr>
          <a:xfrm>
            <a:off x="9199668" y="1694997"/>
            <a:ext cx="2512057" cy="707886"/>
            <a:chOff x="6888696" y="2190982"/>
            <a:chExt cx="1909524" cy="53809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310233A-2122-4710-BD00-C2289C53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8696" y="2190982"/>
              <a:ext cx="1909524" cy="538095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8738F2-8E4E-4AF4-A609-0086CF11291E}"/>
                </a:ext>
              </a:extLst>
            </p:cNvPr>
            <p:cNvSpPr/>
            <p:nvPr/>
          </p:nvSpPr>
          <p:spPr>
            <a:xfrm>
              <a:off x="7643293" y="2413378"/>
              <a:ext cx="1072082" cy="11333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C32886A-4348-4987-B278-230DE96C07DD}"/>
                </a:ext>
              </a:extLst>
            </p:cNvPr>
            <p:cNvSpPr/>
            <p:nvPr/>
          </p:nvSpPr>
          <p:spPr>
            <a:xfrm>
              <a:off x="8043797" y="2597009"/>
              <a:ext cx="354078" cy="11126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4737B2C-878E-4341-B9FF-528E822DB10A}"/>
              </a:ext>
            </a:extLst>
          </p:cNvPr>
          <p:cNvSpPr/>
          <p:nvPr/>
        </p:nvSpPr>
        <p:spPr>
          <a:xfrm>
            <a:off x="973379" y="4559922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37AA2A5-F445-47D9-8C53-718FA05934D0}"/>
              </a:ext>
            </a:extLst>
          </p:cNvPr>
          <p:cNvSpPr>
            <a:spLocks noGrp="1"/>
          </p:cNvSpPr>
          <p:nvPr/>
        </p:nvSpPr>
        <p:spPr bwMode="auto">
          <a:xfrm>
            <a:off x="8742736" y="5752974"/>
            <a:ext cx="2985254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Receive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866087C-41C6-48E1-A97D-89D8A358CD00}"/>
              </a:ext>
            </a:extLst>
          </p:cNvPr>
          <p:cNvGrpSpPr/>
          <p:nvPr/>
        </p:nvGrpSpPr>
        <p:grpSpPr>
          <a:xfrm>
            <a:off x="8749546" y="3711773"/>
            <a:ext cx="2536325" cy="1572914"/>
            <a:chOff x="6931631" y="4077072"/>
            <a:chExt cx="1228572" cy="76190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6448D7E-64E0-436C-B760-93370328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31631" y="4077072"/>
              <a:ext cx="1228572" cy="761905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0E67BE2-E104-4E4C-9832-9451A2D9F7AC}"/>
                </a:ext>
              </a:extLst>
            </p:cNvPr>
            <p:cNvSpPr/>
            <p:nvPr/>
          </p:nvSpPr>
          <p:spPr>
            <a:xfrm>
              <a:off x="7165378" y="4222047"/>
              <a:ext cx="980136" cy="1070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233A92E-0E77-4226-96C3-B3C668A9A497}"/>
                </a:ext>
              </a:extLst>
            </p:cNvPr>
            <p:cNvSpPr/>
            <p:nvPr/>
          </p:nvSpPr>
          <p:spPr>
            <a:xfrm>
              <a:off x="7184428" y="4710997"/>
              <a:ext cx="357836" cy="1070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B9E4716-D860-4725-BA22-768B1847B68A}"/>
              </a:ext>
            </a:extLst>
          </p:cNvPr>
          <p:cNvGrpSpPr/>
          <p:nvPr/>
        </p:nvGrpSpPr>
        <p:grpSpPr>
          <a:xfrm>
            <a:off x="1562101" y="3711773"/>
            <a:ext cx="3115845" cy="1838031"/>
            <a:chOff x="1039009" y="3710370"/>
            <a:chExt cx="2712333" cy="1600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34CF4A6-0245-454B-9DE3-69A0D6E85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7062"/>
            <a:stretch/>
          </p:blipFill>
          <p:spPr>
            <a:xfrm>
              <a:off x="1039009" y="3710370"/>
              <a:ext cx="2712333" cy="1600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B88036F-46BA-420A-B789-425650759CBB}"/>
                </a:ext>
              </a:extLst>
            </p:cNvPr>
            <p:cNvSpPr/>
            <p:nvPr/>
          </p:nvSpPr>
          <p:spPr>
            <a:xfrm>
              <a:off x="1074918" y="4214316"/>
              <a:ext cx="1995942" cy="9424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A91B9482-D1E1-42F4-9995-85BFEE02B356}"/>
              </a:ext>
            </a:extLst>
          </p:cNvPr>
          <p:cNvSpPr>
            <a:spLocks noGrp="1"/>
          </p:cNvSpPr>
          <p:nvPr/>
        </p:nvSpPr>
        <p:spPr bwMode="auto">
          <a:xfrm>
            <a:off x="1370432" y="5786171"/>
            <a:ext cx="3740457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분대 임무 계획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 왼쪽의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F9FA2765-E5F9-4E08-88CC-4FF22DBD995F}"/>
              </a:ext>
            </a:extLst>
          </p:cNvPr>
          <p:cNvSpPr/>
          <p:nvPr/>
        </p:nvSpPr>
        <p:spPr>
          <a:xfrm>
            <a:off x="8231305" y="4499198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C09CBC7A-E44A-421A-AD6D-9BF708EC958C}"/>
              </a:ext>
            </a:extLst>
          </p:cNvPr>
          <p:cNvSpPr/>
          <p:nvPr/>
        </p:nvSpPr>
        <p:spPr>
          <a:xfrm>
            <a:off x="4924539" y="4537584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648BBF0C-949C-4A91-BBAD-05B25A44EA83}"/>
              </a:ext>
            </a:extLst>
          </p:cNvPr>
          <p:cNvSpPr>
            <a:spLocks noGrp="1"/>
          </p:cNvSpPr>
          <p:nvPr/>
        </p:nvSpPr>
        <p:spPr bwMode="auto">
          <a:xfrm>
            <a:off x="5207692" y="5752448"/>
            <a:ext cx="3238646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Conditions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Register Trigger…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D36C50C-1A11-4A9E-832A-F6C35A42DB3F}"/>
              </a:ext>
            </a:extLst>
          </p:cNvPr>
          <p:cNvSpPr/>
          <p:nvPr/>
        </p:nvSpPr>
        <p:spPr>
          <a:xfrm>
            <a:off x="7133430" y="3855333"/>
            <a:ext cx="354078" cy="10702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68B0A3-8E2E-41B8-A74F-A293B2F4693D}"/>
              </a:ext>
            </a:extLst>
          </p:cNvPr>
          <p:cNvSpPr/>
          <p:nvPr/>
        </p:nvSpPr>
        <p:spPr>
          <a:xfrm>
            <a:off x="7147717" y="4293096"/>
            <a:ext cx="791224" cy="10702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90D208D-CE55-45C2-9FB5-4CA8BE4D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모의 객체에 개별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6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E504E415-90F1-4CE1-8E43-C3AC2AAEF879}"/>
              </a:ext>
            </a:extLst>
          </p:cNvPr>
          <p:cNvSpPr>
            <a:spLocks noGrp="1"/>
          </p:cNvSpPr>
          <p:nvPr/>
        </p:nvSpPr>
        <p:spPr bwMode="auto">
          <a:xfrm>
            <a:off x="3571429" y="3937091"/>
            <a:ext cx="6464286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분대 임무 계획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클릭하여 분대 임무 계획 설정 완료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FE5A1C-6898-451C-9B5C-184EAABBA3F4}"/>
              </a:ext>
            </a:extLst>
          </p:cNvPr>
          <p:cNvGrpSpPr/>
          <p:nvPr/>
        </p:nvGrpSpPr>
        <p:grpSpPr>
          <a:xfrm>
            <a:off x="2347941" y="1098645"/>
            <a:ext cx="7496118" cy="2783089"/>
            <a:chOff x="1339857" y="1667603"/>
            <a:chExt cx="6464286" cy="240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D6E9AA-8A11-4A1D-A513-5CBF2A6C0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9857" y="1667603"/>
              <a:ext cx="6464286" cy="2400000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A6B6A73-8200-42EA-B7A8-F9ADF5855085}"/>
                </a:ext>
              </a:extLst>
            </p:cNvPr>
            <p:cNvSpPr/>
            <p:nvPr/>
          </p:nvSpPr>
          <p:spPr>
            <a:xfrm>
              <a:off x="6061583" y="3853353"/>
              <a:ext cx="532891" cy="1630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848568D1-B86D-459E-9F40-A3DB7C1C1BD9}"/>
              </a:ext>
            </a:extLst>
          </p:cNvPr>
          <p:cNvSpPr>
            <a:spLocks noGrp="1"/>
          </p:cNvSpPr>
          <p:nvPr/>
        </p:nvSpPr>
        <p:spPr bwMode="auto">
          <a:xfrm>
            <a:off x="1556658" y="4380140"/>
            <a:ext cx="9601199" cy="141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fontAlgn="base">
              <a:lnSpc>
                <a:spcPct val="15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상기의 과정을 통해 테러리스트 분대에 대한 임무 계획이 작성되었다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분대는 지정된 임무를 순차 실행하는 것이 아닌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disembark </a:t>
            </a:r>
            <a:r>
              <a:rPr lang="ko-KR" altLang="en-US" sz="15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메시지가 수신되는 조건을 만족했을 때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시민을 공격할 수 있는 공격지점을 찾아 이동한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후 테러 공격을 감행할 것이다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VR-Forces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방식이 도입되지 않아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본문에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if-else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사용해 임무를 부여했기 때문에 사용자 가독성이 떨어졌으나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Trigger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방식의 도입으로 특정 조건 하에서의 임무 부여가 식별하기 편해졌다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43CFD982-DE51-4F3A-92ED-8BCCDB4E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모의 객체에 개별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AA197-F239-4CD4-B4AB-BC9A3EE533A9}"/>
              </a:ext>
            </a:extLst>
          </p:cNvPr>
          <p:cNvSpPr txBox="1"/>
          <p:nvPr/>
        </p:nvSpPr>
        <p:spPr>
          <a:xfrm>
            <a:off x="3026229" y="6212559"/>
            <a:ext cx="7304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※ Plan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에 문법적 오류가 있을 경우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해당 객체만 제대로 작동하지 않고 시뮬레이션은 계속 진행된다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086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DE5B2C0-166D-4307-ADDC-BBA207B53349}"/>
              </a:ext>
            </a:extLst>
          </p:cNvPr>
          <p:cNvSpPr>
            <a:spLocks noGrp="1"/>
          </p:cNvSpPr>
          <p:nvPr/>
        </p:nvSpPr>
        <p:spPr bwMode="auto">
          <a:xfrm>
            <a:off x="1262744" y="1432182"/>
            <a:ext cx="8433658" cy="120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 fontAlgn="base">
              <a:lnSpc>
                <a:spcPct val="15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SUV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테러리스트를 테러 지점까지 운반하고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목적지에 도착하면 테러리스트들을 </a:t>
            </a:r>
            <a:r>
              <a:rPr lang="ko-KR" altLang="en-US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하차시킨다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SUV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테러리스트가 탑승하기 전에 운행을 시작해서는 안되기 때문에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운행 시작 조건을 만들어주며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운행을 마친 시점에서 테러리스트를 하차 시킨 후 앞서 테러리스트 분대에 만들어준 테러 시작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발동시킨다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43FE9D-5D8B-4320-A59E-7AEDBA0A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8" y="3429000"/>
            <a:ext cx="2885486" cy="14817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DE5900E-2778-489B-93C8-2E4B42903149}"/>
              </a:ext>
            </a:extLst>
          </p:cNvPr>
          <p:cNvSpPr>
            <a:spLocks noGrp="1"/>
          </p:cNvSpPr>
          <p:nvPr/>
        </p:nvSpPr>
        <p:spPr bwMode="auto">
          <a:xfrm>
            <a:off x="1437922" y="5234648"/>
            <a:ext cx="2106294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좌측의 객체 목록에서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SUV(CIV 1)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객체를 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E3A4F0B-0054-48AF-8767-24D93AE5AD89}"/>
              </a:ext>
            </a:extLst>
          </p:cNvPr>
          <p:cNvSpPr/>
          <p:nvPr/>
        </p:nvSpPr>
        <p:spPr>
          <a:xfrm>
            <a:off x="4264797" y="4002284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78B043-7DFB-4990-8CA2-2FB4D4B0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50" y="3678899"/>
            <a:ext cx="2210857" cy="10843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28D9FAEB-5458-44E0-9BFB-46BD46316425}"/>
              </a:ext>
            </a:extLst>
          </p:cNvPr>
          <p:cNvSpPr>
            <a:spLocks noGrp="1"/>
          </p:cNvSpPr>
          <p:nvPr/>
        </p:nvSpPr>
        <p:spPr bwMode="auto">
          <a:xfrm>
            <a:off x="4797107" y="5234647"/>
            <a:ext cx="2210856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클릭으로 팝업메뉴 열어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BC972A5-23A7-46CF-B67C-8D210588194C}"/>
              </a:ext>
            </a:extLst>
          </p:cNvPr>
          <p:cNvSpPr/>
          <p:nvPr/>
        </p:nvSpPr>
        <p:spPr>
          <a:xfrm>
            <a:off x="7200509" y="4030159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E5BE6E4C-6051-4954-8C3F-DFD23B55816A}"/>
              </a:ext>
            </a:extLst>
          </p:cNvPr>
          <p:cNvSpPr>
            <a:spLocks noGrp="1"/>
          </p:cNvSpPr>
          <p:nvPr/>
        </p:nvSpPr>
        <p:spPr bwMode="auto">
          <a:xfrm>
            <a:off x="7764440" y="5352836"/>
            <a:ext cx="3522709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Conditions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Trigger…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035246-8014-4C73-8B4C-641469653C1A}"/>
              </a:ext>
            </a:extLst>
          </p:cNvPr>
          <p:cNvSpPr/>
          <p:nvPr/>
        </p:nvSpPr>
        <p:spPr>
          <a:xfrm>
            <a:off x="1690918" y="3697842"/>
            <a:ext cx="1266058" cy="27162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90E7E0-C125-433A-880C-0AECBF38065E}"/>
              </a:ext>
            </a:extLst>
          </p:cNvPr>
          <p:cNvSpPr/>
          <p:nvPr/>
        </p:nvSpPr>
        <p:spPr>
          <a:xfrm>
            <a:off x="5489305" y="3697842"/>
            <a:ext cx="1334483" cy="16302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1F6ADF-D7E0-4958-A94A-2D3B3881305C}"/>
              </a:ext>
            </a:extLst>
          </p:cNvPr>
          <p:cNvGrpSpPr/>
          <p:nvPr/>
        </p:nvGrpSpPr>
        <p:grpSpPr>
          <a:xfrm>
            <a:off x="7700162" y="3108393"/>
            <a:ext cx="2840324" cy="2017971"/>
            <a:chOff x="7233337" y="3033000"/>
            <a:chExt cx="2319048" cy="16476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7E259E-29DC-4E53-BDE3-4A71E25E5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3337" y="3033000"/>
              <a:ext cx="2319048" cy="1647619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005AF5A-52EF-4B73-8D22-E8A793855EFA}"/>
                </a:ext>
              </a:extLst>
            </p:cNvPr>
            <p:cNvSpPr/>
            <p:nvPr/>
          </p:nvSpPr>
          <p:spPr>
            <a:xfrm>
              <a:off x="8711476" y="3212651"/>
              <a:ext cx="357880" cy="966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FB64E9-3EC5-4416-8F34-1960B66BEBAD}"/>
                </a:ext>
              </a:extLst>
            </p:cNvPr>
            <p:cNvSpPr/>
            <p:nvPr/>
          </p:nvSpPr>
          <p:spPr>
            <a:xfrm>
              <a:off x="8723917" y="3885912"/>
              <a:ext cx="786796" cy="10506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7">
            <a:extLst>
              <a:ext uri="{FF2B5EF4-FFF2-40B4-BE49-F238E27FC236}">
                <a16:creationId xmlns:a16="http://schemas.microsoft.com/office/drawing/2014/main" id="{727A1AD1-9778-4D12-8B54-AA8DC2DE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SUV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차량에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94F3C-3525-4C51-92C5-87F4DFCDD00D}"/>
              </a:ext>
            </a:extLst>
          </p:cNvPr>
          <p:cNvSpPr txBox="1"/>
          <p:nvPr/>
        </p:nvSpPr>
        <p:spPr>
          <a:xfrm>
            <a:off x="8577944" y="640094"/>
            <a:ext cx="3439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※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객체 속성에 맞게 다양한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disembark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가 존재한다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ex)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수송기 번지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  <a:cs typeface="Calibri" panose="020F0502020204030204" pitchFamily="34" charset="0"/>
              </a:rPr>
              <a:t>로프 등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1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7CE230E0-B701-45AC-A60A-A217E498E363}"/>
              </a:ext>
            </a:extLst>
          </p:cNvPr>
          <p:cNvSpPr>
            <a:spLocks noGrp="1"/>
          </p:cNvSpPr>
          <p:nvPr/>
        </p:nvSpPr>
        <p:spPr bwMode="auto">
          <a:xfrm>
            <a:off x="732881" y="4894489"/>
            <a:ext cx="3281237" cy="460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Trigger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Entities embarked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입력하고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&lt;choose a conditional&gt;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확장해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Entity Embarked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선택한다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C7BCEF0-39AD-4C29-A599-DDBA2BC15DD4}"/>
              </a:ext>
            </a:extLst>
          </p:cNvPr>
          <p:cNvSpPr/>
          <p:nvPr/>
        </p:nvSpPr>
        <p:spPr>
          <a:xfrm>
            <a:off x="3971582" y="2790962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1A25DE-0D70-4481-A4BA-52BA1CC45F1F}"/>
              </a:ext>
            </a:extLst>
          </p:cNvPr>
          <p:cNvGrpSpPr/>
          <p:nvPr/>
        </p:nvGrpSpPr>
        <p:grpSpPr>
          <a:xfrm>
            <a:off x="732881" y="1609122"/>
            <a:ext cx="2947318" cy="2637678"/>
            <a:chOff x="467544" y="2194053"/>
            <a:chExt cx="2447619" cy="21904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E74F95-DAFB-4E6D-9957-6A4441076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2194053"/>
              <a:ext cx="2447619" cy="219047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E405BB-D17E-4C39-8BBB-967167D9EE45}"/>
                </a:ext>
              </a:extLst>
            </p:cNvPr>
            <p:cNvSpPr/>
            <p:nvPr/>
          </p:nvSpPr>
          <p:spPr>
            <a:xfrm>
              <a:off x="899033" y="2354828"/>
              <a:ext cx="1982280" cy="114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7636EA9-C66C-4EDD-8FD5-84E0C7272A28}"/>
                </a:ext>
              </a:extLst>
            </p:cNvPr>
            <p:cNvSpPr/>
            <p:nvPr/>
          </p:nvSpPr>
          <p:spPr>
            <a:xfrm>
              <a:off x="608520" y="3545453"/>
              <a:ext cx="1520318" cy="9515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D998D97-2170-4A5F-BE31-ECEC3E8CBC22}"/>
              </a:ext>
            </a:extLst>
          </p:cNvPr>
          <p:cNvSpPr>
            <a:spLocks noGrp="1"/>
          </p:cNvSpPr>
          <p:nvPr/>
        </p:nvSpPr>
        <p:spPr bwMode="auto">
          <a:xfrm>
            <a:off x="4348722" y="4894489"/>
            <a:ext cx="3412171" cy="53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위쪽 탑승 대상 선택에서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 SQD 1(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분대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선택하고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아래쪽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탑승물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CIV 1(SUV)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선택한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C11F80-04ED-4B4F-8C35-0AA62F089ED4}"/>
              </a:ext>
            </a:extLst>
          </p:cNvPr>
          <p:cNvGrpSpPr/>
          <p:nvPr/>
        </p:nvGrpSpPr>
        <p:grpSpPr>
          <a:xfrm>
            <a:off x="4533797" y="1609122"/>
            <a:ext cx="3124406" cy="2935657"/>
            <a:chOff x="3334935" y="1642146"/>
            <a:chExt cx="3704762" cy="348095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44D7DCB-A412-4B02-89F0-6FB61E006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4935" y="1642146"/>
              <a:ext cx="3704762" cy="3480953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7D29B5B-711F-4CD6-ADCD-05E22DA6769B}"/>
                </a:ext>
              </a:extLst>
            </p:cNvPr>
            <p:cNvSpPr/>
            <p:nvPr/>
          </p:nvSpPr>
          <p:spPr>
            <a:xfrm>
              <a:off x="3387196" y="2703171"/>
              <a:ext cx="3502554" cy="114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5ADB66-647A-4216-8565-D7F476B5ECF3}"/>
                </a:ext>
              </a:extLst>
            </p:cNvPr>
            <p:cNvSpPr/>
            <p:nvPr/>
          </p:nvSpPr>
          <p:spPr>
            <a:xfrm>
              <a:off x="3387196" y="4129113"/>
              <a:ext cx="3502554" cy="114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566FD8-18D8-4564-93F2-37B73ED13247}"/>
                </a:ext>
              </a:extLst>
            </p:cNvPr>
            <p:cNvSpPr/>
            <p:nvPr/>
          </p:nvSpPr>
          <p:spPr>
            <a:xfrm>
              <a:off x="6302374" y="4997667"/>
              <a:ext cx="357419" cy="114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24EA1DC0-2B18-4F57-BD20-1F7F9E2B730D}"/>
              </a:ext>
            </a:extLst>
          </p:cNvPr>
          <p:cNvSpPr/>
          <p:nvPr/>
        </p:nvSpPr>
        <p:spPr>
          <a:xfrm>
            <a:off x="7945968" y="2797532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438C5C-FB4F-4E1C-B752-95320FB7B35B}"/>
              </a:ext>
            </a:extLst>
          </p:cNvPr>
          <p:cNvGrpSpPr/>
          <p:nvPr/>
        </p:nvGrpSpPr>
        <p:grpSpPr>
          <a:xfrm>
            <a:off x="8511801" y="1681323"/>
            <a:ext cx="3104241" cy="2778114"/>
            <a:chOff x="6661120" y="2304653"/>
            <a:chExt cx="2157723" cy="193103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36AA610-E7F7-46FD-801A-AC448A2A0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120" y="2304653"/>
              <a:ext cx="2157723" cy="1931036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CA0C9BF-6223-44E7-9555-6DB756B746D0}"/>
                </a:ext>
              </a:extLst>
            </p:cNvPr>
            <p:cNvSpPr/>
            <p:nvPr/>
          </p:nvSpPr>
          <p:spPr>
            <a:xfrm>
              <a:off x="7421002" y="4120625"/>
              <a:ext cx="319648" cy="10745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4DB93F62-228B-4C3D-84F6-E2D52DF6CF94}"/>
              </a:ext>
            </a:extLst>
          </p:cNvPr>
          <p:cNvSpPr>
            <a:spLocks noGrp="1"/>
          </p:cNvSpPr>
          <p:nvPr/>
        </p:nvSpPr>
        <p:spPr bwMode="auto">
          <a:xfrm>
            <a:off x="8617011" y="4926951"/>
            <a:ext cx="2842108" cy="53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완료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E63BEC8-D378-4E34-973D-21B86136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SUV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차량에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881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73C146C-2938-49B0-A22C-056D8807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59" y="945801"/>
            <a:ext cx="3099081" cy="23276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C7BCEF0-39AD-4C29-A599-DDBA2BC15DD4}"/>
              </a:ext>
            </a:extLst>
          </p:cNvPr>
          <p:cNvSpPr/>
          <p:nvPr/>
        </p:nvSpPr>
        <p:spPr>
          <a:xfrm>
            <a:off x="5007509" y="2030831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365685-0CC4-4E1F-BF5A-5A860730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60" y="1205996"/>
            <a:ext cx="4030418" cy="1929089"/>
          </a:xfrm>
          <a:prstGeom prst="rect">
            <a:avLst/>
          </a:prstGeom>
        </p:spPr>
      </p:pic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9461E822-7E28-4C20-A56D-F32BE84D25C0}"/>
              </a:ext>
            </a:extLst>
          </p:cNvPr>
          <p:cNvSpPr>
            <a:spLocks noGrp="1"/>
          </p:cNvSpPr>
          <p:nvPr/>
        </p:nvSpPr>
        <p:spPr bwMode="auto">
          <a:xfrm>
            <a:off x="785383" y="3273436"/>
            <a:ext cx="4407082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SUV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임무 계획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 우측의 트리거 창에서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 Body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선택한 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Wait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Wait Duration…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E405BB-D17E-4C39-8BBB-967167D9EE45}"/>
              </a:ext>
            </a:extLst>
          </p:cNvPr>
          <p:cNvSpPr/>
          <p:nvPr/>
        </p:nvSpPr>
        <p:spPr>
          <a:xfrm>
            <a:off x="1086611" y="1380239"/>
            <a:ext cx="312563" cy="16553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75DF26C-4092-4C65-9D66-7AC32EF551DE}"/>
              </a:ext>
            </a:extLst>
          </p:cNvPr>
          <p:cNvSpPr/>
          <p:nvPr/>
        </p:nvSpPr>
        <p:spPr>
          <a:xfrm>
            <a:off x="1242892" y="1914053"/>
            <a:ext cx="614182" cy="11677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B449FAF-91A5-4879-8460-1D79D791DDD7}"/>
              </a:ext>
            </a:extLst>
          </p:cNvPr>
          <p:cNvSpPr/>
          <p:nvPr/>
        </p:nvSpPr>
        <p:spPr>
          <a:xfrm>
            <a:off x="1909166" y="2034589"/>
            <a:ext cx="718956" cy="17108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D1A70803-718A-4E45-BFFC-E315D06E6C64}"/>
              </a:ext>
            </a:extLst>
          </p:cNvPr>
          <p:cNvSpPr>
            <a:spLocks noGrp="1"/>
          </p:cNvSpPr>
          <p:nvPr/>
        </p:nvSpPr>
        <p:spPr bwMode="auto">
          <a:xfrm>
            <a:off x="5607797" y="3254802"/>
            <a:ext cx="1824056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시간 설정 창에서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입력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914328-17F3-430F-B36A-E7ECD5F05FF3}"/>
              </a:ext>
            </a:extLst>
          </p:cNvPr>
          <p:cNvGrpSpPr/>
          <p:nvPr/>
        </p:nvGrpSpPr>
        <p:grpSpPr>
          <a:xfrm>
            <a:off x="5413747" y="1430636"/>
            <a:ext cx="2295842" cy="1437487"/>
            <a:chOff x="5873120" y="1967574"/>
            <a:chExt cx="1585715" cy="9928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401EE6-A505-427D-8DB1-5296F5E4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3120" y="1967574"/>
              <a:ext cx="1585715" cy="992858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0A6EEE4-094F-4FC3-A0F3-9FADFA8AC268}"/>
                </a:ext>
              </a:extLst>
            </p:cNvPr>
            <p:cNvSpPr/>
            <p:nvPr/>
          </p:nvSpPr>
          <p:spPr>
            <a:xfrm>
              <a:off x="6334207" y="2586875"/>
              <a:ext cx="1078525" cy="1405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280368-2B55-42D2-A2D2-DCB97A404D35}"/>
                </a:ext>
              </a:extLst>
            </p:cNvPr>
            <p:cNvSpPr/>
            <p:nvPr/>
          </p:nvSpPr>
          <p:spPr>
            <a:xfrm>
              <a:off x="6324682" y="2767850"/>
              <a:ext cx="530839" cy="1501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B327E24-0AE4-48F2-86C6-F3794B3C9E41}"/>
              </a:ext>
            </a:extLst>
          </p:cNvPr>
          <p:cNvSpPr/>
          <p:nvPr/>
        </p:nvSpPr>
        <p:spPr>
          <a:xfrm>
            <a:off x="7823513" y="2030831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A92AFCA5-8D8C-4E33-A358-5516DB3EAE21}"/>
              </a:ext>
            </a:extLst>
          </p:cNvPr>
          <p:cNvSpPr>
            <a:spLocks noGrp="1"/>
          </p:cNvSpPr>
          <p:nvPr/>
        </p:nvSpPr>
        <p:spPr bwMode="auto">
          <a:xfrm>
            <a:off x="7847185" y="3273437"/>
            <a:ext cx="3680785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Movement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Move to Location (Plan Along Roads)…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037532-0886-4126-ADB0-D11644696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686" y="3887489"/>
            <a:ext cx="4138095" cy="25571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62AEA9E6-5361-4B45-93AF-D68C486E64E3}"/>
              </a:ext>
            </a:extLst>
          </p:cNvPr>
          <p:cNvSpPr/>
          <p:nvPr/>
        </p:nvSpPr>
        <p:spPr>
          <a:xfrm>
            <a:off x="6413202" y="4778701"/>
            <a:ext cx="352914" cy="35291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589FB581-89A0-4FFF-9416-B97C590410E4}"/>
              </a:ext>
            </a:extLst>
          </p:cNvPr>
          <p:cNvSpPr/>
          <p:nvPr/>
        </p:nvSpPr>
        <p:spPr>
          <a:xfrm>
            <a:off x="2483159" y="5006581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59D97E13-BFDA-4FA9-A378-54367AFDCEBD}"/>
              </a:ext>
            </a:extLst>
          </p:cNvPr>
          <p:cNvSpPr>
            <a:spLocks noGrp="1"/>
          </p:cNvSpPr>
          <p:nvPr/>
        </p:nvSpPr>
        <p:spPr bwMode="auto">
          <a:xfrm>
            <a:off x="7526229" y="4723012"/>
            <a:ext cx="4365223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그림을 참고하여 군중 모의 객체 인근의 표시된 지점을     마우스 왼쪽으로 클릭하여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SUV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테러리스트를 수송할 지점을 설정한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5B109CE-84CB-45CD-845D-19B89ABDD3FF}"/>
              </a:ext>
            </a:extLst>
          </p:cNvPr>
          <p:cNvSpPr/>
          <p:nvPr/>
        </p:nvSpPr>
        <p:spPr>
          <a:xfrm>
            <a:off x="4138503" y="4860288"/>
            <a:ext cx="362061" cy="1141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D6B7FDE5-7715-40FF-B4AE-4A14C275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SUV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차량에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868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C7BCEF0-39AD-4C29-A599-DDBA2BC15DD4}"/>
              </a:ext>
            </a:extLst>
          </p:cNvPr>
          <p:cNvSpPr/>
          <p:nvPr/>
        </p:nvSpPr>
        <p:spPr>
          <a:xfrm>
            <a:off x="4617407" y="1946589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9461E822-7E28-4C20-A56D-F32BE84D25C0}"/>
              </a:ext>
            </a:extLst>
          </p:cNvPr>
          <p:cNvSpPr>
            <a:spLocks noGrp="1"/>
          </p:cNvSpPr>
          <p:nvPr/>
        </p:nvSpPr>
        <p:spPr bwMode="auto">
          <a:xfrm>
            <a:off x="868197" y="2837672"/>
            <a:ext cx="3703985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테러 지점 도달 후 테러리스트를 하차 시키기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Embarkation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Disembark All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C606F15-BA50-4D35-9DCA-53F3147A1B10}"/>
              </a:ext>
            </a:extLst>
          </p:cNvPr>
          <p:cNvGrpSpPr/>
          <p:nvPr/>
        </p:nvGrpSpPr>
        <p:grpSpPr>
          <a:xfrm>
            <a:off x="868197" y="1107228"/>
            <a:ext cx="3412402" cy="1613135"/>
            <a:chOff x="1830086" y="2031625"/>
            <a:chExt cx="1571429" cy="7428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89388D-79F3-4342-9A32-CD525E21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0086" y="2031625"/>
              <a:ext cx="1571429" cy="74285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E405BB-D17E-4C39-8BBB-967167D9EE45}"/>
                </a:ext>
              </a:extLst>
            </p:cNvPr>
            <p:cNvSpPr/>
            <p:nvPr/>
          </p:nvSpPr>
          <p:spPr>
            <a:xfrm>
              <a:off x="2031318" y="2180030"/>
              <a:ext cx="190320" cy="1007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E25761-ED1F-44EE-8975-EA0A7EA90B65}"/>
                </a:ext>
              </a:extLst>
            </p:cNvPr>
            <p:cNvSpPr/>
            <p:nvPr/>
          </p:nvSpPr>
          <p:spPr>
            <a:xfrm>
              <a:off x="2044018" y="2303855"/>
              <a:ext cx="607450" cy="1007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9ACB52-7D5B-4E63-A912-F453EEBE65CE}"/>
                </a:ext>
              </a:extLst>
            </p:cNvPr>
            <p:cNvSpPr/>
            <p:nvPr/>
          </p:nvSpPr>
          <p:spPr>
            <a:xfrm>
              <a:off x="2666317" y="2418155"/>
              <a:ext cx="686825" cy="10393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CAB62D39-F499-4F63-BBAE-CF7F2B8025AF}"/>
              </a:ext>
            </a:extLst>
          </p:cNvPr>
          <p:cNvSpPr>
            <a:spLocks noGrp="1"/>
          </p:cNvSpPr>
          <p:nvPr/>
        </p:nvSpPr>
        <p:spPr bwMode="auto">
          <a:xfrm>
            <a:off x="5238345" y="2837672"/>
            <a:ext cx="3058459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Radio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 Text Message…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BFEC824-A879-4736-A106-12DC6815007A}"/>
              </a:ext>
            </a:extLst>
          </p:cNvPr>
          <p:cNvSpPr/>
          <p:nvPr/>
        </p:nvSpPr>
        <p:spPr>
          <a:xfrm>
            <a:off x="8362448" y="191379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C5942DEB-1CFB-421A-BE1F-868E61D23073}"/>
              </a:ext>
            </a:extLst>
          </p:cNvPr>
          <p:cNvSpPr>
            <a:spLocks noGrp="1"/>
          </p:cNvSpPr>
          <p:nvPr/>
        </p:nvSpPr>
        <p:spPr bwMode="auto">
          <a:xfrm>
            <a:off x="8636898" y="3429000"/>
            <a:ext cx="3058459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 SQD 1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 후 메시지에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disembarked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365C1C6B-468E-42A7-981D-9AB4F6A480D2}"/>
              </a:ext>
            </a:extLst>
          </p:cNvPr>
          <p:cNvSpPr/>
          <p:nvPr/>
        </p:nvSpPr>
        <p:spPr>
          <a:xfrm>
            <a:off x="1649045" y="4669608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8249C7D-7353-41AD-8384-306EF0F3D811}"/>
              </a:ext>
            </a:extLst>
          </p:cNvPr>
          <p:cNvSpPr>
            <a:spLocks noGrp="1"/>
          </p:cNvSpPr>
          <p:nvPr/>
        </p:nvSpPr>
        <p:spPr bwMode="auto">
          <a:xfrm>
            <a:off x="1786270" y="5822723"/>
            <a:ext cx="4140942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SUV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임무 계획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영역을 클릭한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Conditions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Register Trigger…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8F1AAC89-1705-45B5-94E2-FEA71D2FBA46}"/>
              </a:ext>
            </a:extLst>
          </p:cNvPr>
          <p:cNvSpPr/>
          <p:nvPr/>
        </p:nvSpPr>
        <p:spPr>
          <a:xfrm>
            <a:off x="6156612" y="459907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8B7C78AA-2048-475E-BEF6-7950628D8823}"/>
              </a:ext>
            </a:extLst>
          </p:cNvPr>
          <p:cNvSpPr>
            <a:spLocks noGrp="1"/>
          </p:cNvSpPr>
          <p:nvPr/>
        </p:nvSpPr>
        <p:spPr bwMode="auto">
          <a:xfrm>
            <a:off x="6955223" y="5822723"/>
            <a:ext cx="3811632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Trigger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Entities embarked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FDB6200-5439-455D-A76C-6A9BCF700AD9}"/>
              </a:ext>
            </a:extLst>
          </p:cNvPr>
          <p:cNvGrpSpPr/>
          <p:nvPr/>
        </p:nvGrpSpPr>
        <p:grpSpPr>
          <a:xfrm>
            <a:off x="5238345" y="1277846"/>
            <a:ext cx="2775396" cy="1391651"/>
            <a:chOff x="3835119" y="1999107"/>
            <a:chExt cx="1671429" cy="83809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7542149-8DB3-4CEC-9BFE-D436E8A9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5119" y="1999107"/>
              <a:ext cx="1671429" cy="83809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49BD434-4528-4B8E-B35B-DED90ABBB624}"/>
                </a:ext>
              </a:extLst>
            </p:cNvPr>
            <p:cNvSpPr/>
            <p:nvPr/>
          </p:nvSpPr>
          <p:spPr>
            <a:xfrm>
              <a:off x="4045121" y="2479871"/>
              <a:ext cx="607450" cy="1007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6917695-2536-4825-BFF4-AE66EA5B7F70}"/>
                </a:ext>
              </a:extLst>
            </p:cNvPr>
            <p:cNvSpPr/>
            <p:nvPr/>
          </p:nvSpPr>
          <p:spPr>
            <a:xfrm>
              <a:off x="4679601" y="2697585"/>
              <a:ext cx="778223" cy="10594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608445B-D782-4451-9066-60BB50235B9D}"/>
                </a:ext>
              </a:extLst>
            </p:cNvPr>
            <p:cNvSpPr/>
            <p:nvPr/>
          </p:nvSpPr>
          <p:spPr>
            <a:xfrm>
              <a:off x="4034743" y="2154630"/>
              <a:ext cx="190320" cy="1007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6974364-5513-416E-A8FE-05E83FF7BE1C}"/>
              </a:ext>
            </a:extLst>
          </p:cNvPr>
          <p:cNvGrpSpPr/>
          <p:nvPr/>
        </p:nvGrpSpPr>
        <p:grpSpPr>
          <a:xfrm>
            <a:off x="8971486" y="619781"/>
            <a:ext cx="2043751" cy="2713255"/>
            <a:chOff x="5940152" y="1501487"/>
            <a:chExt cx="1380953" cy="183333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FFD425C-1A5F-4013-B657-0CF74D8F6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152" y="1501487"/>
              <a:ext cx="1380953" cy="1833334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C7D8206-B043-4315-B6AC-F43D1DA20299}"/>
                </a:ext>
              </a:extLst>
            </p:cNvPr>
            <p:cNvSpPr/>
            <p:nvPr/>
          </p:nvSpPr>
          <p:spPr>
            <a:xfrm>
              <a:off x="6029495" y="2619571"/>
              <a:ext cx="1123779" cy="1007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340F372-3ADA-48EB-9CC8-B74FD5B5B2A8}"/>
                </a:ext>
              </a:extLst>
            </p:cNvPr>
            <p:cNvSpPr/>
            <p:nvPr/>
          </p:nvSpPr>
          <p:spPr>
            <a:xfrm>
              <a:off x="6432720" y="3032321"/>
              <a:ext cx="815805" cy="1007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43DDD16-E351-43B6-8510-E2BD6E222B5D}"/>
                </a:ext>
              </a:extLst>
            </p:cNvPr>
            <p:cNvSpPr/>
            <p:nvPr/>
          </p:nvSpPr>
          <p:spPr>
            <a:xfrm>
              <a:off x="6568392" y="3199205"/>
              <a:ext cx="353107" cy="1059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5EE9154-96A2-4B59-B974-291EB7BEAF51}"/>
              </a:ext>
            </a:extLst>
          </p:cNvPr>
          <p:cNvGrpSpPr/>
          <p:nvPr/>
        </p:nvGrpSpPr>
        <p:grpSpPr>
          <a:xfrm>
            <a:off x="2362200" y="3768739"/>
            <a:ext cx="2874499" cy="1927089"/>
            <a:chOff x="2238443" y="4104341"/>
            <a:chExt cx="2314286" cy="1600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4903795-C2A6-40CB-9DDC-CCBF4D4BC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8443" y="4104341"/>
              <a:ext cx="2314286" cy="1600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8887A1-0953-46B1-A360-23CDDCFBA99B}"/>
                </a:ext>
              </a:extLst>
            </p:cNvPr>
            <p:cNvSpPr/>
            <p:nvPr/>
          </p:nvSpPr>
          <p:spPr>
            <a:xfrm>
              <a:off x="3698193" y="4259655"/>
              <a:ext cx="356282" cy="1007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81245E9-323B-4F25-8400-3F1BF549E11F}"/>
                </a:ext>
              </a:extLst>
            </p:cNvPr>
            <p:cNvSpPr/>
            <p:nvPr/>
          </p:nvSpPr>
          <p:spPr>
            <a:xfrm>
              <a:off x="3721271" y="4683320"/>
              <a:ext cx="777704" cy="11092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54A98-E348-411F-A6C9-08CF4416741F}"/>
              </a:ext>
            </a:extLst>
          </p:cNvPr>
          <p:cNvGrpSpPr/>
          <p:nvPr/>
        </p:nvGrpSpPr>
        <p:grpSpPr>
          <a:xfrm>
            <a:off x="7342233" y="4108838"/>
            <a:ext cx="2559021" cy="1586991"/>
            <a:chOff x="5148064" y="4315239"/>
            <a:chExt cx="1842857" cy="11428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388985B-AC17-468D-98DE-F423D202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8064" y="4315239"/>
              <a:ext cx="1842857" cy="1142858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CCE0263-8558-44BF-AF2C-40CE861EA341}"/>
                </a:ext>
              </a:extLst>
            </p:cNvPr>
            <p:cNvSpPr/>
            <p:nvPr/>
          </p:nvSpPr>
          <p:spPr>
            <a:xfrm>
              <a:off x="5492921" y="4543620"/>
              <a:ext cx="1482554" cy="15855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0D3C89C-83A7-418B-A3BB-340D43FE7E21}"/>
                </a:ext>
              </a:extLst>
            </p:cNvPr>
            <p:cNvSpPr/>
            <p:nvPr/>
          </p:nvSpPr>
          <p:spPr>
            <a:xfrm>
              <a:off x="5527846" y="5273870"/>
              <a:ext cx="530054" cy="15855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7">
            <a:extLst>
              <a:ext uri="{FF2B5EF4-FFF2-40B4-BE49-F238E27FC236}">
                <a16:creationId xmlns:a16="http://schemas.microsoft.com/office/drawing/2014/main" id="{4386A012-95AC-4AF4-BAA1-81A0EB1D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SUV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차량에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348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687C98F5-F503-45B6-BB14-DD65446E92FB}"/>
              </a:ext>
            </a:extLst>
          </p:cNvPr>
          <p:cNvSpPr>
            <a:spLocks noGrp="1"/>
          </p:cNvSpPr>
          <p:nvPr/>
        </p:nvSpPr>
        <p:spPr bwMode="auto">
          <a:xfrm>
            <a:off x="1491344" y="1128956"/>
            <a:ext cx="9435144" cy="120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 fontAlgn="base">
              <a:lnSpc>
                <a:spcPct val="15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군중 무리 중의 한 객체가 테러리스트에게 피격 시 군중은 도움을 요청하고 군중 무리 전체에게 도망치라고 외친다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일련의 군중 임무는 테러리스트에게 공격을 당하기 전에는 시작되지 않으므로 이전과 마찬가지로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사용해야 한다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0D0E89C-85CB-4554-8C2D-6EB1EA936AFE}"/>
              </a:ext>
            </a:extLst>
          </p:cNvPr>
          <p:cNvSpPr/>
          <p:nvPr/>
        </p:nvSpPr>
        <p:spPr>
          <a:xfrm>
            <a:off x="4327088" y="3732338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741AF295-E2C4-4EC8-8579-EA7A53B1374C}"/>
              </a:ext>
            </a:extLst>
          </p:cNvPr>
          <p:cNvSpPr/>
          <p:nvPr/>
        </p:nvSpPr>
        <p:spPr>
          <a:xfrm>
            <a:off x="8077309" y="3631488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15BC2827-D95F-4E71-9EC6-D11926F189D7}"/>
              </a:ext>
            </a:extLst>
          </p:cNvPr>
          <p:cNvSpPr>
            <a:spLocks noGrp="1"/>
          </p:cNvSpPr>
          <p:nvPr/>
        </p:nvSpPr>
        <p:spPr bwMode="auto">
          <a:xfrm>
            <a:off x="1881114" y="5528232"/>
            <a:ext cx="2147183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Crowd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 객체에 마우스 오른쪽 클릭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25AD6769-DE67-4A8B-A268-B58F91724C71}"/>
              </a:ext>
            </a:extLst>
          </p:cNvPr>
          <p:cNvSpPr>
            <a:spLocks noGrp="1"/>
          </p:cNvSpPr>
          <p:nvPr/>
        </p:nvSpPr>
        <p:spPr bwMode="auto">
          <a:xfrm>
            <a:off x="4792721" y="5528232"/>
            <a:ext cx="3220087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Conditions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Register Trigger…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3D2D464D-B5B5-46DF-8C21-D0FD1CB3B9D3}"/>
              </a:ext>
            </a:extLst>
          </p:cNvPr>
          <p:cNvSpPr>
            <a:spLocks noGrp="1"/>
          </p:cNvSpPr>
          <p:nvPr/>
        </p:nvSpPr>
        <p:spPr bwMode="auto">
          <a:xfrm>
            <a:off x="8777232" y="5528232"/>
            <a:ext cx="3067307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Trigger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New…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74B5A9-3815-4130-A0DC-7CD4783BBDB7}"/>
              </a:ext>
            </a:extLst>
          </p:cNvPr>
          <p:cNvGrpSpPr/>
          <p:nvPr/>
        </p:nvGrpSpPr>
        <p:grpSpPr>
          <a:xfrm>
            <a:off x="1881114" y="2418437"/>
            <a:ext cx="2147184" cy="2943821"/>
            <a:chOff x="2855641" y="3094899"/>
            <a:chExt cx="1642857" cy="225238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17E43AF-DC29-4433-8B6E-6AA1DF3B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641" y="3094899"/>
              <a:ext cx="1642857" cy="2252381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B3ABD3-5E3D-4193-95A4-79160117FA4D}"/>
                </a:ext>
              </a:extLst>
            </p:cNvPr>
            <p:cNvSpPr/>
            <p:nvPr/>
          </p:nvSpPr>
          <p:spPr>
            <a:xfrm>
              <a:off x="3074349" y="3731599"/>
              <a:ext cx="611826" cy="11092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372FE5D-9775-4AA3-8D0E-94F1159803F4}"/>
                </a:ext>
              </a:extLst>
            </p:cNvPr>
            <p:cNvSpPr/>
            <p:nvPr/>
          </p:nvSpPr>
          <p:spPr>
            <a:xfrm>
              <a:off x="3718874" y="3766524"/>
              <a:ext cx="751526" cy="11092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91CF72-C71F-4E49-B7DE-91CC767725C2}"/>
              </a:ext>
            </a:extLst>
          </p:cNvPr>
          <p:cNvGrpSpPr/>
          <p:nvPr/>
        </p:nvGrpSpPr>
        <p:grpSpPr>
          <a:xfrm>
            <a:off x="4770341" y="2757696"/>
            <a:ext cx="3008178" cy="2271304"/>
            <a:chOff x="4943617" y="3429000"/>
            <a:chExt cx="2300000" cy="16000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716724E-52BC-46E0-B6AE-8FA48CCBA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3617" y="3429000"/>
              <a:ext cx="2300000" cy="1600000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B81BD89-EAB6-4BFF-9084-572081A1B7F1}"/>
                </a:ext>
              </a:extLst>
            </p:cNvPr>
            <p:cNvSpPr/>
            <p:nvPr/>
          </p:nvSpPr>
          <p:spPr>
            <a:xfrm>
              <a:off x="6401750" y="3576024"/>
              <a:ext cx="354651" cy="11092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219924A-0094-4C2E-84D8-775664BB184C}"/>
                </a:ext>
              </a:extLst>
            </p:cNvPr>
            <p:cNvSpPr/>
            <p:nvPr/>
          </p:nvSpPr>
          <p:spPr>
            <a:xfrm>
              <a:off x="6420799" y="4004649"/>
              <a:ext cx="777720" cy="11092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DA8CC9-D052-4A8F-8FC8-AC333FABB0FF}"/>
              </a:ext>
            </a:extLst>
          </p:cNvPr>
          <p:cNvGrpSpPr/>
          <p:nvPr/>
        </p:nvGrpSpPr>
        <p:grpSpPr>
          <a:xfrm>
            <a:off x="8650549" y="3050106"/>
            <a:ext cx="2945243" cy="1763315"/>
            <a:chOff x="7679214" y="3657571"/>
            <a:chExt cx="1842857" cy="1142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84C14B3-96DD-4EC0-9C21-C8128A85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9214" y="3657571"/>
              <a:ext cx="1842857" cy="1142858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78818B5-AE80-4FF9-AAD5-BE630C6ECBA7}"/>
                </a:ext>
              </a:extLst>
            </p:cNvPr>
            <p:cNvSpPr/>
            <p:nvPr/>
          </p:nvSpPr>
          <p:spPr>
            <a:xfrm>
              <a:off x="8028143" y="3890348"/>
              <a:ext cx="1468282" cy="1411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472EB69-31B3-4347-A78B-51A8C402BB28}"/>
                </a:ext>
              </a:extLst>
            </p:cNvPr>
            <p:cNvSpPr/>
            <p:nvPr/>
          </p:nvSpPr>
          <p:spPr>
            <a:xfrm>
              <a:off x="8061480" y="4616629"/>
              <a:ext cx="530070" cy="15539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7">
            <a:extLst>
              <a:ext uri="{FF2B5EF4-FFF2-40B4-BE49-F238E27FC236}">
                <a16:creationId xmlns:a16="http://schemas.microsoft.com/office/drawing/2014/main" id="{A41E4769-CDFE-4D72-98CD-71E11F1A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군중 모의 객체에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495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046840C-B086-4E00-850B-AC98819B34E0}"/>
              </a:ext>
            </a:extLst>
          </p:cNvPr>
          <p:cNvSpPr/>
          <p:nvPr/>
        </p:nvSpPr>
        <p:spPr>
          <a:xfrm>
            <a:off x="4136308" y="2325280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323BECB-15C1-434C-BFAF-B9E1A4238E50}"/>
              </a:ext>
            </a:extLst>
          </p:cNvPr>
          <p:cNvSpPr/>
          <p:nvPr/>
        </p:nvSpPr>
        <p:spPr>
          <a:xfrm>
            <a:off x="1213020" y="5004580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DB3867-FC1B-4E31-9F01-388129096305}"/>
              </a:ext>
            </a:extLst>
          </p:cNvPr>
          <p:cNvGrpSpPr/>
          <p:nvPr/>
        </p:nvGrpSpPr>
        <p:grpSpPr>
          <a:xfrm>
            <a:off x="1178940" y="1062432"/>
            <a:ext cx="2698744" cy="2415219"/>
            <a:chOff x="611560" y="1530566"/>
            <a:chExt cx="2447619" cy="21904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99595D-DC85-4F02-AAFF-CE123BF88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530566"/>
              <a:ext cx="2447619" cy="219047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F8CA44D-FFDF-4054-9539-D398CB71BB12}"/>
                </a:ext>
              </a:extLst>
            </p:cNvPr>
            <p:cNvSpPr/>
            <p:nvPr/>
          </p:nvSpPr>
          <p:spPr>
            <a:xfrm>
              <a:off x="1040761" y="1694836"/>
              <a:ext cx="1991364" cy="11092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4090327-38B8-4A62-891B-07730D87EF71}"/>
                </a:ext>
              </a:extLst>
            </p:cNvPr>
            <p:cNvSpPr/>
            <p:nvPr/>
          </p:nvSpPr>
          <p:spPr>
            <a:xfrm>
              <a:off x="745486" y="2820357"/>
              <a:ext cx="1537339" cy="8238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6F57DF-A4C3-48FA-BC1A-791F145A3B4D}"/>
              </a:ext>
            </a:extLst>
          </p:cNvPr>
          <p:cNvGrpSpPr/>
          <p:nvPr/>
        </p:nvGrpSpPr>
        <p:grpSpPr>
          <a:xfrm>
            <a:off x="4493306" y="1647233"/>
            <a:ext cx="3160787" cy="1669773"/>
            <a:chOff x="3478951" y="1647232"/>
            <a:chExt cx="3704762" cy="195714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4E6009-F073-402C-99FA-32045AFA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8951" y="1647232"/>
              <a:ext cx="3704762" cy="1957143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7703F95-4FB3-4294-9F54-6682A09221BA}"/>
                </a:ext>
              </a:extLst>
            </p:cNvPr>
            <p:cNvSpPr/>
            <p:nvPr/>
          </p:nvSpPr>
          <p:spPr>
            <a:xfrm>
              <a:off x="3509219" y="1981181"/>
              <a:ext cx="414710" cy="8238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C0C4B9-8D23-44BC-82B8-37B3E5339D9B}"/>
                </a:ext>
              </a:extLst>
            </p:cNvPr>
            <p:cNvSpPr/>
            <p:nvPr/>
          </p:nvSpPr>
          <p:spPr>
            <a:xfrm>
              <a:off x="3504456" y="3267056"/>
              <a:ext cx="1022299" cy="8238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7B9D798-B4D4-45AA-A310-1B5BAFA3193F}"/>
                </a:ext>
              </a:extLst>
            </p:cNvPr>
            <p:cNvSpPr/>
            <p:nvPr/>
          </p:nvSpPr>
          <p:spPr>
            <a:xfrm>
              <a:off x="6445250" y="3476605"/>
              <a:ext cx="357980" cy="10796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3D35216-6C11-460F-AAD3-AF1B78063969}"/>
              </a:ext>
            </a:extLst>
          </p:cNvPr>
          <p:cNvGrpSpPr/>
          <p:nvPr/>
        </p:nvGrpSpPr>
        <p:grpSpPr>
          <a:xfrm>
            <a:off x="8269715" y="1232812"/>
            <a:ext cx="2743345" cy="2166316"/>
            <a:chOff x="6745714" y="1528952"/>
            <a:chExt cx="2089719" cy="187017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694252D-3F71-43DB-B0ED-3BEE136CE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5714" y="1528952"/>
              <a:ext cx="2089719" cy="1870176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931FE9B-011B-4CA5-9158-CDBC18C20560}"/>
                </a:ext>
              </a:extLst>
            </p:cNvPr>
            <p:cNvSpPr/>
            <p:nvPr/>
          </p:nvSpPr>
          <p:spPr>
            <a:xfrm>
              <a:off x="7480022" y="3289718"/>
              <a:ext cx="305375" cy="934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39F3419C-8743-470C-BC16-B48F82EEE844}"/>
              </a:ext>
            </a:extLst>
          </p:cNvPr>
          <p:cNvSpPr>
            <a:spLocks noGrp="1"/>
          </p:cNvSpPr>
          <p:nvPr/>
        </p:nvSpPr>
        <p:spPr bwMode="auto">
          <a:xfrm>
            <a:off x="1282754" y="3555947"/>
            <a:ext cx="3163201" cy="114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Trigger Name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Under Attack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Conditional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Destroyed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CA7583C-72A0-40BF-B7AF-D3C6DF225A08}"/>
              </a:ext>
            </a:extLst>
          </p:cNvPr>
          <p:cNvSpPr>
            <a:spLocks noGrp="1"/>
          </p:cNvSpPr>
          <p:nvPr/>
        </p:nvSpPr>
        <p:spPr bwMode="auto">
          <a:xfrm>
            <a:off x="4663892" y="3552796"/>
            <a:ext cx="3160787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Use SELF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하단의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Any subordinate of selected unit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체크박스를 체크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88A6A25-55D0-4329-91C3-0A9AA0B6E94B}"/>
              </a:ext>
            </a:extLst>
          </p:cNvPr>
          <p:cNvSpPr/>
          <p:nvPr/>
        </p:nvSpPr>
        <p:spPr>
          <a:xfrm>
            <a:off x="7824679" y="2325280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3B2E5778-ADBE-46AF-94E6-E3785332F64E}"/>
              </a:ext>
            </a:extLst>
          </p:cNvPr>
          <p:cNvSpPr>
            <a:spLocks noGrp="1"/>
          </p:cNvSpPr>
          <p:nvPr/>
        </p:nvSpPr>
        <p:spPr bwMode="auto">
          <a:xfrm>
            <a:off x="8401823" y="3581483"/>
            <a:ext cx="3160787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완료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C081E9F8-1B62-4136-B8B5-54E34EB57805}"/>
              </a:ext>
            </a:extLst>
          </p:cNvPr>
          <p:cNvSpPr>
            <a:spLocks noGrp="1"/>
          </p:cNvSpPr>
          <p:nvPr/>
        </p:nvSpPr>
        <p:spPr bwMode="auto">
          <a:xfrm>
            <a:off x="1178940" y="6039273"/>
            <a:ext cx="6019708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 Body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선택한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Radio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 Text Message…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14B14C2-AA13-4764-97B9-3901177B5CDB}"/>
              </a:ext>
            </a:extLst>
          </p:cNvPr>
          <p:cNvSpPr/>
          <p:nvPr/>
        </p:nvSpPr>
        <p:spPr>
          <a:xfrm>
            <a:off x="7210648" y="4992318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805A2D4-2912-451B-B520-EA5165B62AC7}"/>
              </a:ext>
            </a:extLst>
          </p:cNvPr>
          <p:cNvSpPr>
            <a:spLocks noGrp="1"/>
          </p:cNvSpPr>
          <p:nvPr/>
        </p:nvSpPr>
        <p:spPr bwMode="auto">
          <a:xfrm>
            <a:off x="7347873" y="6039273"/>
            <a:ext cx="5268686" cy="67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Broadcast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체크하고 메시지에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Under Attack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C5637A5-B39D-4E7F-BFBC-1B260EFF344C}"/>
              </a:ext>
            </a:extLst>
          </p:cNvPr>
          <p:cNvGrpSpPr/>
          <p:nvPr/>
        </p:nvGrpSpPr>
        <p:grpSpPr>
          <a:xfrm>
            <a:off x="2013594" y="4321189"/>
            <a:ext cx="3961905" cy="1600000"/>
            <a:chOff x="1712742" y="4234394"/>
            <a:chExt cx="3961905" cy="160000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D116E7F-1F8F-4EBD-95C4-6CEBD03F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2742" y="4234394"/>
              <a:ext cx="3961905" cy="1600000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3D1B8B7-E7C2-40BA-8A92-19E6BE8A4833}"/>
                </a:ext>
              </a:extLst>
            </p:cNvPr>
            <p:cNvSpPr/>
            <p:nvPr/>
          </p:nvSpPr>
          <p:spPr>
            <a:xfrm>
              <a:off x="1903426" y="4387620"/>
              <a:ext cx="195249" cy="1081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8565546-FC30-4EDC-B1D5-8F2449F86C84}"/>
                </a:ext>
              </a:extLst>
            </p:cNvPr>
            <p:cNvSpPr/>
            <p:nvPr/>
          </p:nvSpPr>
          <p:spPr>
            <a:xfrm>
              <a:off x="1916126" y="4809895"/>
              <a:ext cx="798499" cy="1145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08F4C54-AF2D-4BE3-87C1-B0B28EC11AE5}"/>
                </a:ext>
              </a:extLst>
            </p:cNvPr>
            <p:cNvSpPr/>
            <p:nvPr/>
          </p:nvSpPr>
          <p:spPr>
            <a:xfrm>
              <a:off x="2728926" y="5038495"/>
              <a:ext cx="798499" cy="1145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B37F778-F334-4478-B2DA-5AF5383038C9}"/>
                </a:ext>
              </a:extLst>
            </p:cNvPr>
            <p:cNvSpPr/>
            <p:nvPr/>
          </p:nvSpPr>
          <p:spPr>
            <a:xfrm>
              <a:off x="3703651" y="4889270"/>
              <a:ext cx="1928799" cy="9230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E5AF7E3-7905-444C-8043-36DFC6CC3C04}"/>
              </a:ext>
            </a:extLst>
          </p:cNvPr>
          <p:cNvGrpSpPr/>
          <p:nvPr/>
        </p:nvGrpSpPr>
        <p:grpSpPr>
          <a:xfrm>
            <a:off x="8944115" y="4061686"/>
            <a:ext cx="1380953" cy="1833334"/>
            <a:chOff x="6121501" y="4117727"/>
            <a:chExt cx="1380953" cy="1833334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942888B-EED1-4B2E-9592-411841782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1501" y="4117727"/>
              <a:ext cx="1380953" cy="1833334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F29758D-AFBC-4EB7-B75A-A83823BA0E5E}"/>
                </a:ext>
              </a:extLst>
            </p:cNvPr>
            <p:cNvSpPr/>
            <p:nvPr/>
          </p:nvSpPr>
          <p:spPr>
            <a:xfrm>
              <a:off x="6161101" y="5516332"/>
              <a:ext cx="414324" cy="1081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DB0125-6EF7-4840-AEEA-8D8A7BD12DBA}"/>
                </a:ext>
              </a:extLst>
            </p:cNvPr>
            <p:cNvSpPr/>
            <p:nvPr/>
          </p:nvSpPr>
          <p:spPr>
            <a:xfrm>
              <a:off x="6605601" y="5643332"/>
              <a:ext cx="827074" cy="1081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42EA91A-CB91-4461-8F36-F12838C6FE16}"/>
                </a:ext>
              </a:extLst>
            </p:cNvPr>
            <p:cNvSpPr/>
            <p:nvPr/>
          </p:nvSpPr>
          <p:spPr>
            <a:xfrm>
              <a:off x="6745301" y="5817957"/>
              <a:ext cx="353999" cy="1081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7">
            <a:extLst>
              <a:ext uri="{FF2B5EF4-FFF2-40B4-BE49-F238E27FC236}">
                <a16:creationId xmlns:a16="http://schemas.microsoft.com/office/drawing/2014/main" id="{B5337D23-696F-47DF-9141-27D4DDD4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군중 모의 객체에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690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8E523899-5373-42D6-9E26-913935656808}"/>
              </a:ext>
            </a:extLst>
          </p:cNvPr>
          <p:cNvSpPr>
            <a:spLocks noGrp="1"/>
          </p:cNvSpPr>
          <p:nvPr/>
        </p:nvSpPr>
        <p:spPr bwMode="auto">
          <a:xfrm>
            <a:off x="1763485" y="3884490"/>
            <a:ext cx="3331351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피격을 알린 후 도망치기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Movement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Flee From Entities…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B64007F0-31CF-4028-A684-AE96FDE152C6}"/>
              </a:ext>
            </a:extLst>
          </p:cNvPr>
          <p:cNvSpPr/>
          <p:nvPr/>
        </p:nvSpPr>
        <p:spPr>
          <a:xfrm>
            <a:off x="5813208" y="2452820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028F6140-48E0-4176-9C10-13443B590D6F}"/>
              </a:ext>
            </a:extLst>
          </p:cNvPr>
          <p:cNvSpPr>
            <a:spLocks noGrp="1"/>
          </p:cNvSpPr>
          <p:nvPr/>
        </p:nvSpPr>
        <p:spPr bwMode="auto">
          <a:xfrm>
            <a:off x="6721863" y="3827288"/>
            <a:ext cx="2973061" cy="8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모의 객체를 모두 선택</a:t>
            </a:r>
            <a:r>
              <a:rPr lang="ko-KR" altLang="en-US" sz="1200" kern="0" baseline="30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Radius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300m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입력 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70792CC-70F5-4BF6-B39B-EE44D5C88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162259"/>
              </p:ext>
            </p:extLst>
          </p:nvPr>
        </p:nvGraphicFramePr>
        <p:xfrm>
          <a:off x="2238788" y="4896549"/>
          <a:ext cx="7556790" cy="1530827"/>
        </p:xfrm>
        <a:graphic>
          <a:graphicData uri="http://schemas.openxmlformats.org/drawingml/2006/table">
            <a:tbl>
              <a:tblPr/>
              <a:tblGrid>
                <a:gridCol w="7556790">
                  <a:extLst>
                    <a:ext uri="{9D8B030D-6E8A-4147-A177-3AD203B41FA5}">
                      <a16:colId xmlns:a16="http://schemas.microsoft.com/office/drawing/2014/main" val="2604027270"/>
                    </a:ext>
                  </a:extLst>
                </a:gridCol>
              </a:tblGrid>
              <a:tr h="153082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테러리스트 모의 객체를 모두 선택하는 이유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회피 대상을 테러리스트 모의 객체 중 하나로만 설정하는 경우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객체가 사살됨과 동시에 군중들의 도피 행위 조건이 끝나게 되지만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생존한 나머지 테러리스트 모의 객체의 공격은 계속된다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indent="-171450" algn="l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따라서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테러리스트 모의 객체를 도피 대상으로 설정해야 마지막 하나의 테러리스트 모의 객체가 사살될 때까지 군중들의 도피 행위가 지속된다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866350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FF9597-6C8B-4738-88BD-973BD128CB1F}"/>
              </a:ext>
            </a:extLst>
          </p:cNvPr>
          <p:cNvGrpSpPr/>
          <p:nvPr/>
        </p:nvGrpSpPr>
        <p:grpSpPr>
          <a:xfrm>
            <a:off x="1642790" y="1159107"/>
            <a:ext cx="3059208" cy="2539720"/>
            <a:chOff x="2411760" y="1752809"/>
            <a:chExt cx="2019048" cy="16761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07F397-3193-4CB1-84CE-5CAEB1997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1752809"/>
              <a:ext cx="2019048" cy="1676191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B2501D4-E619-4F68-A956-8912040C556A}"/>
                </a:ext>
              </a:extLst>
            </p:cNvPr>
            <p:cNvSpPr/>
            <p:nvPr/>
          </p:nvSpPr>
          <p:spPr>
            <a:xfrm>
              <a:off x="2615469" y="1906114"/>
              <a:ext cx="189644" cy="1081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7EF2747-3116-4D8B-A7B3-828EB19B8982}"/>
                </a:ext>
              </a:extLst>
            </p:cNvPr>
            <p:cNvSpPr/>
            <p:nvPr/>
          </p:nvSpPr>
          <p:spPr>
            <a:xfrm>
              <a:off x="2620231" y="2220439"/>
              <a:ext cx="792099" cy="1203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001AD97-723B-4F9C-81DD-4898D7ADBF78}"/>
                </a:ext>
              </a:extLst>
            </p:cNvPr>
            <p:cNvSpPr/>
            <p:nvPr/>
          </p:nvSpPr>
          <p:spPr>
            <a:xfrm>
              <a:off x="3432237" y="2863376"/>
              <a:ext cx="956407" cy="1203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15C017-F729-49B6-9E0D-69163B01D5B8}"/>
              </a:ext>
            </a:extLst>
          </p:cNvPr>
          <p:cNvGrpSpPr/>
          <p:nvPr/>
        </p:nvGrpSpPr>
        <p:grpSpPr>
          <a:xfrm>
            <a:off x="7198869" y="988874"/>
            <a:ext cx="2019048" cy="2731653"/>
            <a:chOff x="4984396" y="1714713"/>
            <a:chExt cx="1295238" cy="17523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97404DD-98A7-46EF-8F13-8B10453C1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396" y="1714713"/>
              <a:ext cx="1295238" cy="1752381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1CAC096-B265-4785-B67A-11E2551D57E1}"/>
                </a:ext>
              </a:extLst>
            </p:cNvPr>
            <p:cNvSpPr/>
            <p:nvPr/>
          </p:nvSpPr>
          <p:spPr>
            <a:xfrm>
              <a:off x="5121337" y="2498251"/>
              <a:ext cx="1019113" cy="29257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0CD72C3-6360-4536-BA12-A163C5926AC1}"/>
                </a:ext>
              </a:extLst>
            </p:cNvPr>
            <p:cNvSpPr/>
            <p:nvPr/>
          </p:nvSpPr>
          <p:spPr>
            <a:xfrm>
              <a:off x="5364089" y="3159259"/>
              <a:ext cx="877962" cy="10781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B15E235-068F-4771-9D6C-F24D097C15D6}"/>
                </a:ext>
              </a:extLst>
            </p:cNvPr>
            <p:cNvSpPr/>
            <p:nvPr/>
          </p:nvSpPr>
          <p:spPr>
            <a:xfrm>
              <a:off x="5519664" y="3330708"/>
              <a:ext cx="363611" cy="1109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7">
            <a:extLst>
              <a:ext uri="{FF2B5EF4-FFF2-40B4-BE49-F238E27FC236}">
                <a16:creationId xmlns:a16="http://schemas.microsoft.com/office/drawing/2014/main" id="{73B2548A-1B65-4F15-A2B3-16A1B8EA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군중 모의 객체에 임무 계획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(Plan)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545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23888BAE-290E-42F8-BA22-B52508D767DC}"/>
              </a:ext>
            </a:extLst>
          </p:cNvPr>
          <p:cNvSpPr>
            <a:spLocks noGrp="1"/>
          </p:cNvSpPr>
          <p:nvPr/>
        </p:nvSpPr>
        <p:spPr bwMode="auto">
          <a:xfrm>
            <a:off x="2252285" y="1116713"/>
            <a:ext cx="7412771" cy="120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 fontAlgn="base">
              <a:lnSpc>
                <a:spcPct val="15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모의 객체에는 두개의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부여한다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첫번째는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Cargo door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언제 열어야 하는지를 판단하며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두번째는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SWAT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탑승 후의 행동 시점 판단이다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468332D-0752-4E3F-97AA-33490E27FC09}"/>
              </a:ext>
            </a:extLst>
          </p:cNvPr>
          <p:cNvSpPr/>
          <p:nvPr/>
        </p:nvSpPr>
        <p:spPr>
          <a:xfrm>
            <a:off x="4700555" y="2779691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72497B5E-0007-4D57-A581-D6B6A3491F29}"/>
              </a:ext>
            </a:extLst>
          </p:cNvPr>
          <p:cNvSpPr/>
          <p:nvPr/>
        </p:nvSpPr>
        <p:spPr>
          <a:xfrm>
            <a:off x="7870947" y="279097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3BCC15E-4286-442D-8EC2-1CFBC3445892}"/>
              </a:ext>
            </a:extLst>
          </p:cNvPr>
          <p:cNvSpPr/>
          <p:nvPr/>
        </p:nvSpPr>
        <p:spPr>
          <a:xfrm>
            <a:off x="1080553" y="488274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E27FC8F-B372-43C7-B1B7-3A085C339987}"/>
              </a:ext>
            </a:extLst>
          </p:cNvPr>
          <p:cNvSpPr/>
          <p:nvPr/>
        </p:nvSpPr>
        <p:spPr>
          <a:xfrm>
            <a:off x="4700555" y="4882745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235E0F5-36A7-4307-B33E-77C5DE1B0708}"/>
              </a:ext>
            </a:extLst>
          </p:cNvPr>
          <p:cNvSpPr/>
          <p:nvPr/>
        </p:nvSpPr>
        <p:spPr>
          <a:xfrm>
            <a:off x="7870947" y="4892726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258BD78-0E64-4717-AF07-6AB028152DDF}"/>
              </a:ext>
            </a:extLst>
          </p:cNvPr>
          <p:cNvSpPr>
            <a:spLocks noGrp="1"/>
          </p:cNvSpPr>
          <p:nvPr/>
        </p:nvSpPr>
        <p:spPr bwMode="auto">
          <a:xfrm>
            <a:off x="1469629" y="3762942"/>
            <a:ext cx="3106745" cy="33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CH-47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모의 객체의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창을 연다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0BFFB57C-05D4-434D-A46F-5753FD6B559B}"/>
              </a:ext>
            </a:extLst>
          </p:cNvPr>
          <p:cNvSpPr>
            <a:spLocks noGrp="1"/>
          </p:cNvSpPr>
          <p:nvPr/>
        </p:nvSpPr>
        <p:spPr bwMode="auto">
          <a:xfrm>
            <a:off x="5169097" y="3751316"/>
            <a:ext cx="2564286" cy="27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교전 규칙을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Hold Fire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22B13328-51B7-4BBE-B632-63D9217E0B64}"/>
              </a:ext>
            </a:extLst>
          </p:cNvPr>
          <p:cNvSpPr>
            <a:spLocks noGrp="1"/>
          </p:cNvSpPr>
          <p:nvPr/>
        </p:nvSpPr>
        <p:spPr bwMode="auto">
          <a:xfrm>
            <a:off x="8608219" y="3789439"/>
            <a:ext cx="3577518" cy="24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Conditions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Register Trigger…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89CAA72-D9FC-4B51-8BE4-D725329A0212}"/>
              </a:ext>
            </a:extLst>
          </p:cNvPr>
          <p:cNvSpPr>
            <a:spLocks noGrp="1"/>
          </p:cNvSpPr>
          <p:nvPr/>
        </p:nvSpPr>
        <p:spPr bwMode="auto">
          <a:xfrm>
            <a:off x="1620186" y="6056159"/>
            <a:ext cx="2564286" cy="27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Trigger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작성으로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55E53199-6C74-4702-8A70-B48B63625CD5}"/>
              </a:ext>
            </a:extLst>
          </p:cNvPr>
          <p:cNvSpPr>
            <a:spLocks noGrp="1"/>
          </p:cNvSpPr>
          <p:nvPr/>
        </p:nvSpPr>
        <p:spPr bwMode="auto">
          <a:xfrm>
            <a:off x="4576374" y="5929956"/>
            <a:ext cx="3491950" cy="40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Trigger Name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Cargo Door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입력하고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Receive Text Message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1435533E-F3D5-449C-B04C-C332E4EEC7F4}"/>
              </a:ext>
            </a:extLst>
          </p:cNvPr>
          <p:cNvSpPr>
            <a:spLocks noGrp="1"/>
          </p:cNvSpPr>
          <p:nvPr/>
        </p:nvSpPr>
        <p:spPr bwMode="auto">
          <a:xfrm>
            <a:off x="8403789" y="5976351"/>
            <a:ext cx="3687403" cy="359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군중 모의 객체가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Broadcast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Under Attack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수신하면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Cargo Door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여는 조건이 성립됨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7809DD1-5DD9-4378-BAA6-6A78FE8C35E5}"/>
              </a:ext>
            </a:extLst>
          </p:cNvPr>
          <p:cNvGrpSpPr/>
          <p:nvPr/>
        </p:nvGrpSpPr>
        <p:grpSpPr>
          <a:xfrm>
            <a:off x="1380114" y="2053283"/>
            <a:ext cx="3082083" cy="1605430"/>
            <a:chOff x="662202" y="2247025"/>
            <a:chExt cx="2564286" cy="13357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BDDC93-027B-43DF-B8A0-9DBA112D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202" y="2247025"/>
              <a:ext cx="2564286" cy="133571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4B83B5E-C63C-4845-AB9F-5A0A0B1A8BCB}"/>
                </a:ext>
              </a:extLst>
            </p:cNvPr>
            <p:cNvSpPr/>
            <p:nvPr/>
          </p:nvSpPr>
          <p:spPr>
            <a:xfrm>
              <a:off x="989499" y="3059863"/>
              <a:ext cx="758435" cy="14986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C55B48-D783-453C-9775-F8AD1FEFCE6A}"/>
                </a:ext>
              </a:extLst>
            </p:cNvPr>
            <p:cNvSpPr/>
            <p:nvPr/>
          </p:nvSpPr>
          <p:spPr>
            <a:xfrm>
              <a:off x="1779490" y="3084745"/>
              <a:ext cx="1399139" cy="18719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B886E94-4437-4537-BB41-25CD0BBBEC9B}"/>
              </a:ext>
            </a:extLst>
          </p:cNvPr>
          <p:cNvGrpSpPr/>
          <p:nvPr/>
        </p:nvGrpSpPr>
        <p:grpSpPr>
          <a:xfrm>
            <a:off x="5286885" y="2052429"/>
            <a:ext cx="2371926" cy="1667215"/>
            <a:chOff x="3649434" y="2110120"/>
            <a:chExt cx="2071429" cy="16095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6022BE-CEFA-4E10-BF20-76EF33941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9434" y="2110120"/>
              <a:ext cx="2071429" cy="1609524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70BAB64-F105-4B61-B6C8-C7FFFF3E0736}"/>
                </a:ext>
              </a:extLst>
            </p:cNvPr>
            <p:cNvSpPr/>
            <p:nvPr/>
          </p:nvSpPr>
          <p:spPr>
            <a:xfrm>
              <a:off x="4541352" y="2966557"/>
              <a:ext cx="1075678" cy="1125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6C072D6-9F2E-4EE5-9F32-3F5AE3D84792}"/>
                </a:ext>
              </a:extLst>
            </p:cNvPr>
            <p:cNvSpPr/>
            <p:nvPr/>
          </p:nvSpPr>
          <p:spPr>
            <a:xfrm>
              <a:off x="4951899" y="3153169"/>
              <a:ext cx="356701" cy="1125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A48DF71-6CCD-4C5C-B6AA-1777B491052B}"/>
              </a:ext>
            </a:extLst>
          </p:cNvPr>
          <p:cNvGrpSpPr/>
          <p:nvPr/>
        </p:nvGrpSpPr>
        <p:grpSpPr>
          <a:xfrm>
            <a:off x="8483499" y="1982185"/>
            <a:ext cx="2750690" cy="1737459"/>
            <a:chOff x="6143809" y="2110120"/>
            <a:chExt cx="2295238" cy="160952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B09EB9A-E7A6-472F-9BB0-3981556C8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3809" y="2110120"/>
              <a:ext cx="2295238" cy="1609524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047CF-3D7A-4896-B519-4974EB9B37A2}"/>
                </a:ext>
              </a:extLst>
            </p:cNvPr>
            <p:cNvSpPr/>
            <p:nvPr/>
          </p:nvSpPr>
          <p:spPr>
            <a:xfrm>
              <a:off x="7596674" y="2257819"/>
              <a:ext cx="356701" cy="1125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5E2744A-5E75-4A67-9C19-E6158D83B39E}"/>
                </a:ext>
              </a:extLst>
            </p:cNvPr>
            <p:cNvSpPr/>
            <p:nvPr/>
          </p:nvSpPr>
          <p:spPr>
            <a:xfrm>
              <a:off x="7615724" y="2686444"/>
              <a:ext cx="791676" cy="1125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8DE4DD8-81B5-443A-9BE6-4BFF0479AE03}"/>
              </a:ext>
            </a:extLst>
          </p:cNvPr>
          <p:cNvGrpSpPr/>
          <p:nvPr/>
        </p:nvGrpSpPr>
        <p:grpSpPr>
          <a:xfrm>
            <a:off x="1620186" y="4203151"/>
            <a:ext cx="2542198" cy="1576559"/>
            <a:chOff x="1579296" y="4456552"/>
            <a:chExt cx="1842857" cy="114285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962318D-635A-417F-974B-8ED020095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296" y="4456552"/>
              <a:ext cx="1842857" cy="1142858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66FED70-B582-4048-A621-614E12FF193A}"/>
                </a:ext>
              </a:extLst>
            </p:cNvPr>
            <p:cNvSpPr/>
            <p:nvPr/>
          </p:nvSpPr>
          <p:spPr>
            <a:xfrm>
              <a:off x="1926124" y="4685463"/>
              <a:ext cx="1471126" cy="14986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4EBB39A-456A-4651-A8A6-A92D1BB6ECA4}"/>
                </a:ext>
              </a:extLst>
            </p:cNvPr>
            <p:cNvSpPr/>
            <p:nvPr/>
          </p:nvSpPr>
          <p:spPr>
            <a:xfrm>
              <a:off x="1961049" y="5422063"/>
              <a:ext cx="528151" cy="14986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707A4E-0A7C-41EA-8F61-D0FBD7F76DF9}"/>
              </a:ext>
            </a:extLst>
          </p:cNvPr>
          <p:cNvGrpSpPr/>
          <p:nvPr/>
        </p:nvGrpSpPr>
        <p:grpSpPr>
          <a:xfrm>
            <a:off x="5581287" y="4056231"/>
            <a:ext cx="1739906" cy="1848227"/>
            <a:chOff x="3857191" y="4077072"/>
            <a:chExt cx="1739906" cy="184822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4C1FF55-E630-4BC0-AE9E-EA54CE9E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7191" y="4077072"/>
              <a:ext cx="1739906" cy="1848227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C56C9ED-B405-4E53-8C7D-31622339CA50}"/>
                </a:ext>
              </a:extLst>
            </p:cNvPr>
            <p:cNvSpPr/>
            <p:nvPr/>
          </p:nvSpPr>
          <p:spPr>
            <a:xfrm>
              <a:off x="4164499" y="4196513"/>
              <a:ext cx="1407626" cy="7545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BEF51A0-E410-4D81-831D-89A8E580EBF6}"/>
                </a:ext>
              </a:extLst>
            </p:cNvPr>
            <p:cNvSpPr/>
            <p:nvPr/>
          </p:nvSpPr>
          <p:spPr>
            <a:xfrm>
              <a:off x="3959226" y="5441906"/>
              <a:ext cx="1085850" cy="7386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5C06E9-E0D5-46B6-8CAE-F3773DA2E2F5}"/>
              </a:ext>
            </a:extLst>
          </p:cNvPr>
          <p:cNvGrpSpPr/>
          <p:nvPr/>
        </p:nvGrpSpPr>
        <p:grpSpPr>
          <a:xfrm>
            <a:off x="8695151" y="4341778"/>
            <a:ext cx="2325579" cy="1330353"/>
            <a:chOff x="6021361" y="4564578"/>
            <a:chExt cx="1635714" cy="93571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D4DAEFE-8D83-4007-8FBD-1B1100E24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21361" y="4564578"/>
              <a:ext cx="1635714" cy="935714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44C542-671B-461D-A987-C49478CE4559}"/>
                </a:ext>
              </a:extLst>
            </p:cNvPr>
            <p:cNvSpPr/>
            <p:nvPr/>
          </p:nvSpPr>
          <p:spPr>
            <a:xfrm>
              <a:off x="6694336" y="4818326"/>
              <a:ext cx="918520" cy="1584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2640D95-E18C-4601-82DB-7AF60AD9CFAB}"/>
                </a:ext>
              </a:extLst>
            </p:cNvPr>
            <p:cNvSpPr/>
            <p:nvPr/>
          </p:nvSpPr>
          <p:spPr>
            <a:xfrm>
              <a:off x="6551461" y="5313626"/>
              <a:ext cx="532758" cy="16086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8" name="제목 7">
            <a:extLst>
              <a:ext uri="{FF2B5EF4-FFF2-40B4-BE49-F238E27FC236}">
                <a16:creationId xmlns:a16="http://schemas.microsoft.com/office/drawing/2014/main" id="{D9744A0E-6581-41C9-8937-4D2D01CA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CH-24 Chinook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임무 계획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90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BA18-0EA7-4073-8206-23C32BD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방법 </a:t>
            </a:r>
            <a:r>
              <a:rPr lang="en-US" altLang="ko-KR" dirty="0"/>
              <a:t>– </a:t>
            </a:r>
            <a:r>
              <a:rPr lang="ko-KR" altLang="en-US" dirty="0"/>
              <a:t>준비 단계</a:t>
            </a:r>
            <a:r>
              <a:rPr lang="en-US" altLang="ko-KR" dirty="0"/>
              <a:t>(</a:t>
            </a:r>
            <a:r>
              <a:rPr lang="en-US" altLang="ko-KR" dirty="0" err="1"/>
              <a:t>.Net</a:t>
            </a:r>
            <a:r>
              <a:rPr lang="en-US" altLang="ko-KR" dirty="0"/>
              <a:t> </a:t>
            </a:r>
            <a:r>
              <a:rPr lang="en-US" altLang="ko-KR" dirty="0" err="1"/>
              <a:t>FrameWork</a:t>
            </a:r>
            <a:r>
              <a:rPr lang="en-US" altLang="ko-KR" dirty="0"/>
              <a:t> 3.5)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AB041-0CE0-4E08-99AB-D8E411CC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76" y="1388994"/>
            <a:ext cx="7500182" cy="4080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85DB5D-3424-4D4A-B094-C27CB10E8E82}"/>
              </a:ext>
            </a:extLst>
          </p:cNvPr>
          <p:cNvSpPr txBox="1"/>
          <p:nvPr/>
        </p:nvSpPr>
        <p:spPr>
          <a:xfrm>
            <a:off x="7935758" y="3173189"/>
            <a:ext cx="3311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Microsoft </a:t>
            </a:r>
            <a:r>
              <a:rPr lang="en-US" altLang="ko-KR" dirty="0" err="1"/>
              <a:t>.Net</a:t>
            </a:r>
            <a:r>
              <a:rPr lang="en-US" altLang="ko-KR" dirty="0"/>
              <a:t> </a:t>
            </a:r>
            <a:r>
              <a:rPr lang="en-US" altLang="ko-KR" dirty="0" err="1"/>
              <a:t>FrameWork</a:t>
            </a:r>
            <a:r>
              <a:rPr lang="en-US" altLang="ko-KR" dirty="0"/>
              <a:t> 3.5 </a:t>
            </a:r>
            <a:r>
              <a:rPr lang="ko-KR" altLang="en-US" dirty="0"/>
              <a:t>다운로드 페이지 접속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다운로드 후 프로그램 실행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5855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48098DF-6485-4973-89EB-3A9AEC033BD5}"/>
              </a:ext>
            </a:extLst>
          </p:cNvPr>
          <p:cNvSpPr/>
          <p:nvPr/>
        </p:nvSpPr>
        <p:spPr>
          <a:xfrm>
            <a:off x="3870429" y="2167032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DF8B2176-FDB7-40CF-8A5D-69F6CDCA876E}"/>
              </a:ext>
            </a:extLst>
          </p:cNvPr>
          <p:cNvSpPr/>
          <p:nvPr/>
        </p:nvSpPr>
        <p:spPr>
          <a:xfrm>
            <a:off x="408141" y="4816932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B7E46A61-12A6-47C4-9940-9895CBDF260D}"/>
              </a:ext>
            </a:extLst>
          </p:cNvPr>
          <p:cNvSpPr/>
          <p:nvPr/>
        </p:nvSpPr>
        <p:spPr>
          <a:xfrm>
            <a:off x="3926677" y="4871452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54B41802-15A6-4B42-A4FF-BABDCDF4469C}"/>
              </a:ext>
            </a:extLst>
          </p:cNvPr>
          <p:cNvSpPr>
            <a:spLocks noGrp="1"/>
          </p:cNvSpPr>
          <p:nvPr/>
        </p:nvSpPr>
        <p:spPr bwMode="auto">
          <a:xfrm>
            <a:off x="1017328" y="3639187"/>
            <a:ext cx="2564286" cy="27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OK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클릭해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완료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DB4A4439-F692-4B7F-940A-97537650A768}"/>
              </a:ext>
            </a:extLst>
          </p:cNvPr>
          <p:cNvSpPr>
            <a:spLocks noGrp="1"/>
          </p:cNvSpPr>
          <p:nvPr/>
        </p:nvSpPr>
        <p:spPr bwMode="auto">
          <a:xfrm>
            <a:off x="5004888" y="3296908"/>
            <a:ext cx="2564286" cy="27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Trigger body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Cargo Door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Cargo Door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39C320FC-5EF0-4064-B3C5-03E9DC2CB171}"/>
              </a:ext>
            </a:extLst>
          </p:cNvPr>
          <p:cNvSpPr>
            <a:spLocks noGrp="1"/>
          </p:cNvSpPr>
          <p:nvPr/>
        </p:nvSpPr>
        <p:spPr bwMode="auto">
          <a:xfrm>
            <a:off x="8610388" y="3458617"/>
            <a:ext cx="3043612" cy="27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Plan body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Register Trigger…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79711BDA-1228-4AA9-8E81-BBCA67FA1894}"/>
              </a:ext>
            </a:extLst>
          </p:cNvPr>
          <p:cNvSpPr>
            <a:spLocks noGrp="1"/>
          </p:cNvSpPr>
          <p:nvPr/>
        </p:nvSpPr>
        <p:spPr bwMode="auto">
          <a:xfrm>
            <a:off x="1095695" y="5938198"/>
            <a:ext cx="3041010" cy="32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New…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선택해 신규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773FC93F-76DF-4254-A4D7-4179B409AE17}"/>
              </a:ext>
            </a:extLst>
          </p:cNvPr>
          <p:cNvSpPr>
            <a:spLocks noGrp="1"/>
          </p:cNvSpPr>
          <p:nvPr/>
        </p:nvSpPr>
        <p:spPr bwMode="auto">
          <a:xfrm>
            <a:off x="4681413" y="5982500"/>
            <a:ext cx="2895706" cy="38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Trigger Name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SWAT Embarked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입력하고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Entity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Embarked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AF0F9C1-2F77-472F-AA66-05630F94B82F}"/>
              </a:ext>
            </a:extLst>
          </p:cNvPr>
          <p:cNvSpPr/>
          <p:nvPr/>
        </p:nvSpPr>
        <p:spPr>
          <a:xfrm>
            <a:off x="8113653" y="4796893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43FD1B11-0FC2-4C59-92C8-ABB836342714}"/>
              </a:ext>
            </a:extLst>
          </p:cNvPr>
          <p:cNvSpPr>
            <a:spLocks noGrp="1"/>
          </p:cNvSpPr>
          <p:nvPr/>
        </p:nvSpPr>
        <p:spPr bwMode="auto">
          <a:xfrm>
            <a:off x="9073939" y="6035313"/>
            <a:ext cx="2475809" cy="27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탑승 대상은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SWAT 1,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탑승물은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CH-47 1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선택하고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BDF2C0-1A88-41E0-9FA2-3237A138C266}"/>
              </a:ext>
            </a:extLst>
          </p:cNvPr>
          <p:cNvGrpSpPr/>
          <p:nvPr/>
        </p:nvGrpSpPr>
        <p:grpSpPr>
          <a:xfrm>
            <a:off x="863865" y="1064529"/>
            <a:ext cx="2717749" cy="2432226"/>
            <a:chOff x="763418" y="1492401"/>
            <a:chExt cx="2300762" cy="20590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F22A42-0C59-40BE-9E76-F6B9CB2B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18" y="1492401"/>
              <a:ext cx="2300762" cy="205904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F28750B-E053-4D68-9739-D627FEFB138F}"/>
                </a:ext>
              </a:extLst>
            </p:cNvPr>
            <p:cNvSpPr/>
            <p:nvPr/>
          </p:nvSpPr>
          <p:spPr>
            <a:xfrm>
              <a:off x="1580439" y="3433087"/>
              <a:ext cx="322180" cy="10306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BAB157C-77C4-4B85-8C72-25ADB3B76E7C}"/>
              </a:ext>
            </a:extLst>
          </p:cNvPr>
          <p:cNvGrpSpPr/>
          <p:nvPr/>
        </p:nvGrpSpPr>
        <p:grpSpPr>
          <a:xfrm>
            <a:off x="4433694" y="1191762"/>
            <a:ext cx="3391144" cy="2105946"/>
            <a:chOff x="3480888" y="1733831"/>
            <a:chExt cx="2538095" cy="157619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15951F-657E-4C93-BB94-649CBD57D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0888" y="1733831"/>
              <a:ext cx="2538095" cy="1576191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01F3B79-D755-4A49-BDFA-4C4D0E8226E1}"/>
                </a:ext>
              </a:extLst>
            </p:cNvPr>
            <p:cNvSpPr/>
            <p:nvPr/>
          </p:nvSpPr>
          <p:spPr>
            <a:xfrm>
              <a:off x="3561638" y="1980524"/>
              <a:ext cx="1543761" cy="8640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F483CC3-9D51-4BD6-BCF6-5C686D05B65D}"/>
                </a:ext>
              </a:extLst>
            </p:cNvPr>
            <p:cNvSpPr/>
            <p:nvPr/>
          </p:nvSpPr>
          <p:spPr>
            <a:xfrm>
              <a:off x="3771189" y="2175786"/>
              <a:ext cx="834150" cy="11021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702282B-CD99-4C84-AFD2-4A526D1DFAED}"/>
                </a:ext>
              </a:extLst>
            </p:cNvPr>
            <p:cNvSpPr/>
            <p:nvPr/>
          </p:nvSpPr>
          <p:spPr>
            <a:xfrm>
              <a:off x="4628439" y="2185311"/>
              <a:ext cx="616661" cy="11021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5A762BE-6C19-4A4A-8942-1FEC72A26536}"/>
                </a:ext>
              </a:extLst>
            </p:cNvPr>
            <p:cNvSpPr/>
            <p:nvPr/>
          </p:nvSpPr>
          <p:spPr>
            <a:xfrm>
              <a:off x="5260264" y="2315486"/>
              <a:ext cx="718261" cy="11021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FCFA2A1-FF85-4CBB-922F-A21602C863C8}"/>
              </a:ext>
            </a:extLst>
          </p:cNvPr>
          <p:cNvGrpSpPr/>
          <p:nvPr/>
        </p:nvGrpSpPr>
        <p:grpSpPr>
          <a:xfrm>
            <a:off x="8676918" y="1171993"/>
            <a:ext cx="2717749" cy="2162297"/>
            <a:chOff x="6438031" y="1743354"/>
            <a:chExt cx="1957143" cy="15571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91B28FD-2F68-448B-89F3-96A2708A7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8031" y="1743354"/>
              <a:ext cx="1957143" cy="155714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7F2FAE2-5596-4229-8F1B-BC01FB3B03B9}"/>
                </a:ext>
              </a:extLst>
            </p:cNvPr>
            <p:cNvSpPr/>
            <p:nvPr/>
          </p:nvSpPr>
          <p:spPr>
            <a:xfrm>
              <a:off x="6466764" y="1832886"/>
              <a:ext cx="1435811" cy="9116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9F3B97C-6D5C-4A52-B4A7-B18E11EBFDC7}"/>
                </a:ext>
              </a:extLst>
            </p:cNvPr>
            <p:cNvSpPr/>
            <p:nvPr/>
          </p:nvSpPr>
          <p:spPr>
            <a:xfrm>
              <a:off x="6723939" y="2585360"/>
              <a:ext cx="832561" cy="1133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8CA662-A747-4D2F-93C5-E9179FAC1B66}"/>
                </a:ext>
              </a:extLst>
            </p:cNvPr>
            <p:cNvSpPr/>
            <p:nvPr/>
          </p:nvSpPr>
          <p:spPr>
            <a:xfrm>
              <a:off x="7568490" y="2912385"/>
              <a:ext cx="791286" cy="1133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CA69627-A493-4A92-8BF0-8B238F57BCC2}"/>
              </a:ext>
            </a:extLst>
          </p:cNvPr>
          <p:cNvGrpSpPr/>
          <p:nvPr/>
        </p:nvGrpSpPr>
        <p:grpSpPr>
          <a:xfrm>
            <a:off x="1087242" y="4191557"/>
            <a:ext cx="2434784" cy="1509945"/>
            <a:chOff x="1162257" y="4387125"/>
            <a:chExt cx="1842857" cy="114285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39895BD-4947-4F74-B04A-6732A11FC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2257" y="4387125"/>
              <a:ext cx="1842857" cy="1142858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A688664-2A9C-4541-9EC2-EBB40BCA6D3C}"/>
                </a:ext>
              </a:extLst>
            </p:cNvPr>
            <p:cNvSpPr/>
            <p:nvPr/>
          </p:nvSpPr>
          <p:spPr>
            <a:xfrm>
              <a:off x="1504239" y="4833260"/>
              <a:ext cx="1484230" cy="13244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13CC5C1-ED90-4B73-A5C3-FE9334A5E49D}"/>
                </a:ext>
              </a:extLst>
            </p:cNvPr>
            <p:cNvSpPr/>
            <p:nvPr/>
          </p:nvSpPr>
          <p:spPr>
            <a:xfrm>
              <a:off x="1542339" y="5340466"/>
              <a:ext cx="531730" cy="1673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158C81E-01F9-4764-BDCE-CB97C9CCDA91}"/>
              </a:ext>
            </a:extLst>
          </p:cNvPr>
          <p:cNvGrpSpPr/>
          <p:nvPr/>
        </p:nvGrpSpPr>
        <p:grpSpPr>
          <a:xfrm>
            <a:off x="4887557" y="3921301"/>
            <a:ext cx="2291164" cy="2050457"/>
            <a:chOff x="3404638" y="3933056"/>
            <a:chExt cx="2291164" cy="205045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CFC3D68-CCCA-4990-9A48-D674029C4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4638" y="3933056"/>
              <a:ext cx="2291164" cy="205045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9D65AC-2CA7-4065-A2B0-46A9A95A8B29}"/>
                </a:ext>
              </a:extLst>
            </p:cNvPr>
            <p:cNvSpPr/>
            <p:nvPr/>
          </p:nvSpPr>
          <p:spPr>
            <a:xfrm>
              <a:off x="3809289" y="4090311"/>
              <a:ext cx="1858086" cy="1006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951171-FD68-424D-9484-1EE4865D46B4}"/>
                </a:ext>
              </a:extLst>
            </p:cNvPr>
            <p:cNvSpPr/>
            <p:nvPr/>
          </p:nvSpPr>
          <p:spPr>
            <a:xfrm>
              <a:off x="3536239" y="5207912"/>
              <a:ext cx="1432636" cy="8481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CD73F75-3FC3-4439-B780-3A1BA9705BAB}"/>
              </a:ext>
            </a:extLst>
          </p:cNvPr>
          <p:cNvGrpSpPr/>
          <p:nvPr/>
        </p:nvGrpSpPr>
        <p:grpSpPr>
          <a:xfrm>
            <a:off x="8999946" y="3921301"/>
            <a:ext cx="2182292" cy="2050457"/>
            <a:chOff x="6095326" y="3933056"/>
            <a:chExt cx="2182292" cy="205045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0FDDC06-5494-4883-9ECF-57D3D0CF1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326" y="3933056"/>
              <a:ext cx="2182292" cy="2050457"/>
            </a:xfrm>
            <a:prstGeom prst="rect">
              <a:avLst/>
            </a:prstGeom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CA4EADA-A251-44FD-BD45-594D503C8918}"/>
                </a:ext>
              </a:extLst>
            </p:cNvPr>
            <p:cNvSpPr/>
            <p:nvPr/>
          </p:nvSpPr>
          <p:spPr>
            <a:xfrm>
              <a:off x="6127038" y="4782462"/>
              <a:ext cx="2051761" cy="6893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A17457-6642-4994-9D49-64B02D917880}"/>
                </a:ext>
              </a:extLst>
            </p:cNvPr>
            <p:cNvSpPr/>
            <p:nvPr/>
          </p:nvSpPr>
          <p:spPr>
            <a:xfrm>
              <a:off x="6123863" y="5341261"/>
              <a:ext cx="2064462" cy="7211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B7C1E69-4375-4207-A8FC-3D394F5C11D1}"/>
                </a:ext>
              </a:extLst>
            </p:cNvPr>
            <p:cNvSpPr/>
            <p:nvPr/>
          </p:nvSpPr>
          <p:spPr>
            <a:xfrm>
              <a:off x="7836694" y="5906411"/>
              <a:ext cx="215106" cy="7211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64EA4784-3598-43AE-8F6F-398E9D80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CH-24 Chinook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임무 계획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B63A3304-2B3C-4E89-8077-361A535BE993}"/>
              </a:ext>
            </a:extLst>
          </p:cNvPr>
          <p:cNvSpPr/>
          <p:nvPr/>
        </p:nvSpPr>
        <p:spPr>
          <a:xfrm>
            <a:off x="8113653" y="2167032"/>
            <a:ext cx="274450" cy="2794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28911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46B1E8F-4511-4833-BDAB-A169ADEF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CH-24 Chinook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임무 계획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435777-55F0-40FC-9061-658CA4948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60" y="847346"/>
            <a:ext cx="9561880" cy="56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14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9BB9324D-306E-4AD3-AEB0-E21228CA2D5F}"/>
              </a:ext>
            </a:extLst>
          </p:cNvPr>
          <p:cNvSpPr>
            <a:spLocks noGrp="1"/>
          </p:cNvSpPr>
          <p:nvPr/>
        </p:nvSpPr>
        <p:spPr bwMode="auto">
          <a:xfrm>
            <a:off x="1868838" y="1160039"/>
            <a:ext cx="7453944" cy="120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 fontAlgn="base">
              <a:lnSpc>
                <a:spcPct val="15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SWAT Team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군중으로부터 공격받고 있다는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Broadcast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수신하면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CH-47 Chinook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헬기에 탑승한다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헬기가 목적지에 도착해 하차 메시지를 보내면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SWAT Team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교전 규칙을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 At Will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설정하고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테러리스트를 진압하기 위해 이동하여 제압을 시도한다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85E6A9A5-1A81-492E-BFD7-21E6B80B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SWAT Team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임무 계획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F0B9C4-1050-4CB5-B47B-D4AE845CF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4" y="2849870"/>
            <a:ext cx="10991652" cy="330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005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1A288547-F784-435E-B515-4C574C33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SWAT Team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임무 계획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1B420-8DAA-48CA-9ABA-8C6FA6399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43" y="847346"/>
            <a:ext cx="8583914" cy="57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7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1F56651C-90A1-4F64-AFC8-0D293EF9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SWAT Team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임무 계획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537A0F-C4F9-48B4-88DC-5C59026B9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95" y="847346"/>
            <a:ext cx="8952450" cy="56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1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9EB707F5-C2B7-407E-A91E-937FAED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시나리오 생성</a:t>
            </a:r>
            <a:r>
              <a:rPr lang="en-US" altLang="ko-KR" dirty="0"/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SWAT Team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임무 계획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1406A7-B50B-412A-820E-556C51CCC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7" y="999485"/>
            <a:ext cx="10113265" cy="54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29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E84A01D-51F8-4B00-9356-C3DD187B2431}"/>
              </a:ext>
            </a:extLst>
          </p:cNvPr>
          <p:cNvSpPr>
            <a:spLocks noGrp="1"/>
          </p:cNvSpPr>
          <p:nvPr/>
        </p:nvSpPr>
        <p:spPr bwMode="auto">
          <a:xfrm>
            <a:off x="1763486" y="4960234"/>
            <a:ext cx="8829274" cy="120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 fontAlgn="base">
              <a:lnSpc>
                <a:spcPct val="15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이로써 테러리스트가 군중을 향한 무차별 살상 테러를 시도하고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경찰이 대응 교전을 시도하는 중에  군중은 도망가며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 신호를 들은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SWAT Team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헬기로 투입되어 테러리스트를 진압하는 일련의    시나리오가 완성</a:t>
            </a:r>
            <a:endParaRPr lang="ko-KR" altLang="en-US" sz="15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72EB881C-59AB-4E41-86C6-9C528FC7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 descr="텍스트, 실내, 스크린샷, 다른이(가) 표시된 사진&#10;&#10;자동 생성된 설명">
            <a:extLst>
              <a:ext uri="{FF2B5EF4-FFF2-40B4-BE49-F238E27FC236}">
                <a16:creationId xmlns:a16="http://schemas.microsoft.com/office/drawing/2014/main" id="{8C0DA5F2-FAA9-45F4-AE39-49A18FE68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49" y="1295401"/>
            <a:ext cx="9994102" cy="33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7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F1B22-7AC7-4485-8AA0-966FD3B2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76F27-9ACE-46C8-91E8-2E63D356F5B0}"/>
              </a:ext>
            </a:extLst>
          </p:cNvPr>
          <p:cNvSpPr txBox="1"/>
          <p:nvPr/>
        </p:nvSpPr>
        <p:spPr>
          <a:xfrm>
            <a:off x="1117658" y="5253141"/>
            <a:ext cx="438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1. VR Forces 4.9 setup &amp; VR data logger setup </a:t>
            </a:r>
            <a:r>
              <a:rPr lang="ko-KR" altLang="en-US" dirty="0">
                <a:latin typeface="+mn-ea"/>
              </a:rPr>
              <a:t>파일 관리자 권한으로 실행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6BE36-E4F7-41A0-87AE-14035E3E881E}"/>
              </a:ext>
            </a:extLst>
          </p:cNvPr>
          <p:cNvSpPr txBox="1"/>
          <p:nvPr/>
        </p:nvSpPr>
        <p:spPr>
          <a:xfrm>
            <a:off x="7255727" y="5253141"/>
            <a:ext cx="3500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2. C</a:t>
            </a:r>
            <a:r>
              <a:rPr lang="ko-KR" altLang="en-US" dirty="0">
                <a:latin typeface="+mn-ea"/>
              </a:rPr>
              <a:t>드라이브 </a:t>
            </a:r>
            <a:r>
              <a:rPr lang="en-US" altLang="ko-KR" dirty="0">
                <a:latin typeface="+mn-ea"/>
              </a:rPr>
              <a:t>MAK/</a:t>
            </a:r>
            <a:r>
              <a:rPr lang="en-US" altLang="ko-KR" dirty="0" err="1">
                <a:latin typeface="+mn-ea"/>
              </a:rPr>
              <a:t>MAKLicenseManager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위치로 라이센스</a:t>
            </a:r>
            <a:r>
              <a:rPr lang="en-US" altLang="ko-KR" dirty="0">
                <a:latin typeface="+mn-ea"/>
              </a:rPr>
              <a:t>(.</a:t>
            </a:r>
            <a:r>
              <a:rPr lang="en-US" altLang="ko-KR" dirty="0" err="1">
                <a:latin typeface="+mn-ea"/>
              </a:rPr>
              <a:t>lic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파일 복사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F4136A-83DC-40B6-9C28-0F4BB64A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76" y="1281693"/>
            <a:ext cx="5869259" cy="33014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9B1AC8E-057A-41D8-AACD-A3D3BE9C3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88" y="1281693"/>
            <a:ext cx="5222488" cy="33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081C4-D3A1-4648-827B-589E9C0E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방법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3B1F156-BF98-410A-B21D-33C1B0C6F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3" t="20000" r="23354" b="26829"/>
          <a:stretch/>
        </p:blipFill>
        <p:spPr>
          <a:xfrm>
            <a:off x="290610" y="1817649"/>
            <a:ext cx="6657278" cy="3646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0F0D0-03B4-4DD6-BFA7-95B73A1384A5}"/>
              </a:ext>
            </a:extLst>
          </p:cNvPr>
          <p:cNvSpPr txBox="1"/>
          <p:nvPr/>
        </p:nvSpPr>
        <p:spPr>
          <a:xfrm>
            <a:off x="6947888" y="1561309"/>
            <a:ext cx="5050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3. C</a:t>
            </a:r>
            <a:r>
              <a:rPr lang="ko-KR" altLang="en-US" sz="2000" dirty="0">
                <a:latin typeface="+mn-ea"/>
              </a:rPr>
              <a:t>드라이브 </a:t>
            </a:r>
            <a:r>
              <a:rPr lang="en-US" altLang="ko-KR" sz="2000" dirty="0">
                <a:latin typeface="+mn-ea"/>
              </a:rPr>
              <a:t>MAK/</a:t>
            </a:r>
            <a:r>
              <a:rPr lang="en-US" altLang="ko-KR" sz="2000" dirty="0" err="1">
                <a:latin typeface="+mn-ea"/>
              </a:rPr>
              <a:t>MAKLicenseManager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위치에 있는 </a:t>
            </a:r>
            <a:r>
              <a:rPr lang="en-US" altLang="ko-KR" sz="2000" dirty="0" err="1">
                <a:latin typeface="+mn-ea"/>
              </a:rPr>
              <a:t>lmtools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관리자 권한 실행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0465D-1B20-470D-B960-F953D084EE59}"/>
              </a:ext>
            </a:extLst>
          </p:cNvPr>
          <p:cNvSpPr txBox="1"/>
          <p:nvPr/>
        </p:nvSpPr>
        <p:spPr>
          <a:xfrm>
            <a:off x="7081024" y="2397291"/>
            <a:ext cx="5050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configure service </a:t>
            </a:r>
            <a:r>
              <a:rPr lang="ko-KR" altLang="en-US" dirty="0">
                <a:latin typeface="+mn-ea"/>
              </a:rPr>
              <a:t>탭 클릭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service name = MAKLMGRD_LICENSE_FILE</a:t>
            </a:r>
          </a:p>
          <a:p>
            <a:pPr marL="342900" indent="-342900">
              <a:buFont typeface="+mj-lt"/>
              <a:buAutoNum type="arabicParenR"/>
            </a:pP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번째 </a:t>
            </a:r>
            <a:r>
              <a:rPr lang="en-US" altLang="ko-KR" dirty="0">
                <a:latin typeface="+mn-ea"/>
              </a:rPr>
              <a:t>path: </a:t>
            </a:r>
            <a:r>
              <a:rPr lang="en-US" altLang="ko-KR" dirty="0" err="1">
                <a:latin typeface="+mn-ea"/>
              </a:rPr>
              <a:t>lmgrd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선택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번째 </a:t>
            </a:r>
            <a:r>
              <a:rPr lang="en-US" altLang="ko-KR" dirty="0">
                <a:latin typeface="+mn-ea"/>
              </a:rPr>
              <a:t>path: </a:t>
            </a:r>
            <a:r>
              <a:rPr lang="ko-KR" altLang="en-US" dirty="0">
                <a:latin typeface="+mn-ea"/>
              </a:rPr>
              <a:t>복사한 </a:t>
            </a:r>
            <a:r>
              <a:rPr lang="en-US" altLang="ko-KR" dirty="0">
                <a:latin typeface="+mn-ea"/>
              </a:rPr>
              <a:t>license </a:t>
            </a:r>
            <a:r>
              <a:rPr lang="ko-KR" altLang="en-US" dirty="0">
                <a:latin typeface="+mn-ea"/>
              </a:rPr>
              <a:t>파일 선택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번째 </a:t>
            </a:r>
            <a:r>
              <a:rPr lang="en-US" altLang="ko-KR" dirty="0">
                <a:latin typeface="+mn-ea"/>
              </a:rPr>
              <a:t>path: </a:t>
            </a:r>
            <a:r>
              <a:rPr lang="ko-KR" altLang="en-US" dirty="0">
                <a:latin typeface="+mn-ea"/>
              </a:rPr>
              <a:t>원하는 곳에 확장자명 </a:t>
            </a:r>
            <a:r>
              <a:rPr lang="en-US" altLang="ko-KR" dirty="0">
                <a:latin typeface="+mn-ea"/>
              </a:rPr>
              <a:t>log</a:t>
            </a:r>
            <a:r>
              <a:rPr lang="ko-KR" altLang="en-US" dirty="0">
                <a:latin typeface="+mn-ea"/>
              </a:rPr>
              <a:t>로 생성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예시</a:t>
            </a:r>
            <a:r>
              <a:rPr lang="en-US" altLang="ko-KR" dirty="0">
                <a:latin typeface="+mn-ea"/>
              </a:rPr>
              <a:t>: log.log)</a:t>
            </a:r>
          </a:p>
          <a:p>
            <a:pPr marL="342900" indent="-342900">
              <a:buFont typeface="+mj-lt"/>
              <a:buAutoNum type="arabicParenR"/>
            </a:pP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save service </a:t>
            </a:r>
            <a:r>
              <a:rPr lang="ko-KR" altLang="en-US" dirty="0">
                <a:latin typeface="+mn-ea"/>
              </a:rPr>
              <a:t>누르기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2B11370-4F43-477C-90CE-1C9EDA18EB42}"/>
              </a:ext>
            </a:extLst>
          </p:cNvPr>
          <p:cNvSpPr/>
          <p:nvPr/>
        </p:nvSpPr>
        <p:spPr>
          <a:xfrm>
            <a:off x="4817328" y="2308301"/>
            <a:ext cx="992458" cy="379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382FC8-837B-41A2-985A-37DA838955D4}"/>
              </a:ext>
            </a:extLst>
          </p:cNvPr>
          <p:cNvSpPr/>
          <p:nvPr/>
        </p:nvSpPr>
        <p:spPr>
          <a:xfrm>
            <a:off x="1535152" y="2895598"/>
            <a:ext cx="2925336" cy="379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018727-CCDE-4A0E-9DA2-ECAE30DBAB9C}"/>
              </a:ext>
            </a:extLst>
          </p:cNvPr>
          <p:cNvSpPr/>
          <p:nvPr/>
        </p:nvSpPr>
        <p:spPr>
          <a:xfrm>
            <a:off x="1249277" y="3274739"/>
            <a:ext cx="3843453" cy="1122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D534FF8-E9A9-4F20-A42E-33697731B205}"/>
              </a:ext>
            </a:extLst>
          </p:cNvPr>
          <p:cNvSpPr/>
          <p:nvPr/>
        </p:nvSpPr>
        <p:spPr>
          <a:xfrm>
            <a:off x="5064851" y="2732122"/>
            <a:ext cx="992458" cy="379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39BB7-BCBF-4EC8-BC00-5DAF4A409D3D}"/>
              </a:ext>
            </a:extLst>
          </p:cNvPr>
          <p:cNvSpPr txBox="1"/>
          <p:nvPr/>
        </p:nvSpPr>
        <p:spPr>
          <a:xfrm>
            <a:off x="4852978" y="2130696"/>
            <a:ext cx="47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DF6333-5BBF-4ECA-8217-450607798191}"/>
              </a:ext>
            </a:extLst>
          </p:cNvPr>
          <p:cNvSpPr txBox="1"/>
          <p:nvPr/>
        </p:nvSpPr>
        <p:spPr>
          <a:xfrm>
            <a:off x="1992690" y="2706027"/>
            <a:ext cx="47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2282E-F782-426B-9DC2-01E25784298B}"/>
              </a:ext>
            </a:extLst>
          </p:cNvPr>
          <p:cNvSpPr txBox="1"/>
          <p:nvPr/>
        </p:nvSpPr>
        <p:spPr>
          <a:xfrm>
            <a:off x="4460488" y="3193774"/>
            <a:ext cx="47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3~5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18425-3AAE-4DE3-9DDC-8FA5ECE99E59}"/>
              </a:ext>
            </a:extLst>
          </p:cNvPr>
          <p:cNvSpPr txBox="1"/>
          <p:nvPr/>
        </p:nvSpPr>
        <p:spPr>
          <a:xfrm>
            <a:off x="5817558" y="2593623"/>
            <a:ext cx="47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6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3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081C4-D3A1-4648-827B-589E9C0E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방법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EED01A6-008A-4959-9230-DA1ED5DF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862" y="1128407"/>
            <a:ext cx="5510276" cy="3708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CF99C-4D32-4BED-BFBD-1299A0AFD9FA}"/>
              </a:ext>
            </a:extLst>
          </p:cNvPr>
          <p:cNvSpPr txBox="1"/>
          <p:nvPr/>
        </p:nvSpPr>
        <p:spPr>
          <a:xfrm>
            <a:off x="1271239" y="5118410"/>
            <a:ext cx="11574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(본문)"/>
              </a:rPr>
              <a:t> </a:t>
            </a:r>
            <a:r>
              <a:rPr lang="en-US" altLang="ko-KR" sz="2000" dirty="0">
                <a:latin typeface="맑은 고딕(본문)"/>
              </a:rPr>
              <a:t>4. start/stop/Reread </a:t>
            </a:r>
            <a:r>
              <a:rPr lang="ko-KR" altLang="en-US" sz="2000" dirty="0">
                <a:latin typeface="맑은 고딕(본문)"/>
              </a:rPr>
              <a:t>탭에서 </a:t>
            </a:r>
          </a:p>
          <a:p>
            <a:r>
              <a:rPr lang="ko-KR" altLang="en-US" dirty="0">
                <a:latin typeface="맑은 고딕(본문)"/>
              </a:rPr>
              <a:t>  </a:t>
            </a:r>
            <a:r>
              <a:rPr lang="en-US" altLang="ko-KR" dirty="0">
                <a:latin typeface="맑은 고딕(본문)"/>
              </a:rPr>
              <a:t>- "force service shutdown" </a:t>
            </a:r>
            <a:r>
              <a:rPr lang="ko-KR" altLang="en-US" dirty="0">
                <a:latin typeface="맑은 고딕(본문)"/>
              </a:rPr>
              <a:t>선택하고</a:t>
            </a:r>
            <a:r>
              <a:rPr lang="en-US" altLang="ko-KR" dirty="0">
                <a:latin typeface="맑은 고딕(본문)"/>
              </a:rPr>
              <a:t>, "stop server" 1</a:t>
            </a:r>
            <a:r>
              <a:rPr lang="ko-KR" altLang="en-US" dirty="0">
                <a:latin typeface="맑은 고딕(본문)"/>
              </a:rPr>
              <a:t>번 누르고</a:t>
            </a:r>
            <a:r>
              <a:rPr lang="en-US" altLang="ko-KR" dirty="0">
                <a:latin typeface="맑은 고딕(본문)"/>
              </a:rPr>
              <a:t>, "start server" 1</a:t>
            </a:r>
            <a:r>
              <a:rPr lang="ko-KR" altLang="en-US" dirty="0">
                <a:latin typeface="맑은 고딕(본문)"/>
              </a:rPr>
              <a:t>번 누르기</a:t>
            </a:r>
          </a:p>
          <a:p>
            <a:r>
              <a:rPr lang="en-US" altLang="ko-KR" dirty="0">
                <a:latin typeface="맑은 고딕(본문)"/>
              </a:rPr>
              <a:t>  %  "success" </a:t>
            </a:r>
            <a:r>
              <a:rPr lang="ko-KR" altLang="en-US" dirty="0">
                <a:latin typeface="맑은 고딕(본문)"/>
              </a:rPr>
              <a:t>외 문구 사진과 같이 </a:t>
            </a:r>
            <a:r>
              <a:rPr lang="en-US" altLang="ko-KR" dirty="0">
                <a:latin typeface="맑은 고딕(본문)"/>
              </a:rPr>
              <a:t>"demon's status in debug log" </a:t>
            </a:r>
            <a:r>
              <a:rPr lang="ko-KR" altLang="en-US" dirty="0">
                <a:latin typeface="맑은 고딕(본문)"/>
              </a:rPr>
              <a:t>가 나오면 재부팅 </a:t>
            </a:r>
            <a:r>
              <a:rPr lang="en-US" altLang="ko-KR" dirty="0">
                <a:latin typeface="맑은 고딕(본문)"/>
              </a:rPr>
              <a:t>%</a:t>
            </a:r>
            <a:endParaRPr lang="ko-KR" altLang="en-US" dirty="0">
              <a:latin typeface="맑은 고딕(본문)"/>
            </a:endParaRPr>
          </a:p>
        </p:txBody>
      </p:sp>
    </p:spTree>
    <p:extLst>
      <p:ext uri="{BB962C8B-B14F-4D97-AF65-F5344CB8AC3E}">
        <p14:creationId xmlns:p14="http://schemas.microsoft.com/office/powerpoint/2010/main" val="294871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15501</TotalTime>
  <Words>4485</Words>
  <Application>Microsoft Office PowerPoint</Application>
  <PresentationFormat>와이드스크린</PresentationFormat>
  <Paragraphs>444</Paragraphs>
  <Slides>66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Apple SD Gothic Neo</vt:lpstr>
      <vt:lpstr>HY헤드라인M</vt:lpstr>
      <vt:lpstr>맑은 고딕</vt:lpstr>
      <vt:lpstr>맑은 고딕(본문)</vt:lpstr>
      <vt:lpstr>휴먼모음T</vt:lpstr>
      <vt:lpstr>Arial</vt:lpstr>
      <vt:lpstr>Arial Black</vt:lpstr>
      <vt:lpstr>Calibri</vt:lpstr>
      <vt:lpstr>Wingdings</vt:lpstr>
      <vt:lpstr>Office 테마</vt:lpstr>
      <vt:lpstr>VT-MAK  설명서</vt:lpstr>
      <vt:lpstr>목차</vt:lpstr>
      <vt:lpstr>설치 방법</vt:lpstr>
      <vt:lpstr>설치 방법 – 준비 단계(방화벽 해제)</vt:lpstr>
      <vt:lpstr>설치 방법 – 준비 단계(환경 변수)</vt:lpstr>
      <vt:lpstr>설치 방법 – 준비 단계(.Net FrameWork 3.5)</vt:lpstr>
      <vt:lpstr>설치 방법</vt:lpstr>
      <vt:lpstr>설치 방법</vt:lpstr>
      <vt:lpstr>설치 방법</vt:lpstr>
      <vt:lpstr>실행 방법</vt:lpstr>
      <vt:lpstr>실행 방법(VR Forces )</vt:lpstr>
      <vt:lpstr>실행 방법(VR logger)</vt:lpstr>
      <vt:lpstr>조작 방법</vt:lpstr>
      <vt:lpstr>조작 방법(GUI)</vt:lpstr>
      <vt:lpstr>조작 방법(GUI)</vt:lpstr>
      <vt:lpstr>조작 방법(GUI)</vt:lpstr>
      <vt:lpstr>조작 방법(GUI)</vt:lpstr>
      <vt:lpstr>시나리오 생성</vt:lpstr>
      <vt:lpstr>시나리오 초기 세팅</vt:lpstr>
      <vt:lpstr>기본 시나리오 생성</vt:lpstr>
      <vt:lpstr>기본 시나리오 생성</vt:lpstr>
      <vt:lpstr>기본 시나리오 생성</vt:lpstr>
      <vt:lpstr>기본 시나리오 생성</vt:lpstr>
      <vt:lpstr>기본 시나리오 생성</vt:lpstr>
      <vt:lpstr>기본 시나리오 생성</vt:lpstr>
      <vt:lpstr>기본 시나리오 생성</vt:lpstr>
      <vt:lpstr>기본 시나리오 생성</vt:lpstr>
      <vt:lpstr>기본 시나리오 생성</vt:lpstr>
      <vt:lpstr>기본 시나리오 생성</vt:lpstr>
      <vt:lpstr>고급 시뮬레이션</vt:lpstr>
      <vt:lpstr>고급 시나리오 생성(지형 선택)</vt:lpstr>
      <vt:lpstr>고급 시나리오 생성(군중 모의 객체 배치)</vt:lpstr>
      <vt:lpstr>고급 시나리오 생성(군중 모의 객체 배치)</vt:lpstr>
      <vt:lpstr>고급 시나리오 생성(군중 모의 객체 배치)</vt:lpstr>
      <vt:lpstr>고급 시나리오 생성(테러리스트 모의 객체 배치)</vt:lpstr>
      <vt:lpstr>고급 시나리오 생성(테러리스트 모의 객체 배치)</vt:lpstr>
      <vt:lpstr>고급 시나리오 생성(테러리스트 모의 객체 배치)</vt:lpstr>
      <vt:lpstr>고급 시나리오 생성(SWAT 팀 모의 객체 배치)</vt:lpstr>
      <vt:lpstr>고급 시나리오 생성(SWAT 팀 모의 객체 배치)</vt:lpstr>
      <vt:lpstr>고급 시나리오 생성(SWAT 팀 모의 객체 배치)</vt:lpstr>
      <vt:lpstr>고급 시나리오 생성(컨트롤 객체 배치)</vt:lpstr>
      <vt:lpstr>고급 시나리오 생성(컨트롤 객체 배치)</vt:lpstr>
      <vt:lpstr>고급 시나리오 생성(컨트롤 객체 배치)</vt:lpstr>
      <vt:lpstr>고급 시나리오 생성(객체 간 임무(Plan) 부여)</vt:lpstr>
      <vt:lpstr>고급 시나리오 생성(객체 간 상호 작용)</vt:lpstr>
      <vt:lpstr>고급 시나리오 생성(테러리스트 모의 객체에 개별 임무 계획(Plan) 부여)</vt:lpstr>
      <vt:lpstr>고급 시나리오 생성(테러리스트 모의 객체에 개별 임무 계획(Plan) 부여)</vt:lpstr>
      <vt:lpstr>고급 시나리오 생성(테러리스트 모의 객체에 개별 임무 계획(Plan) 부여)</vt:lpstr>
      <vt:lpstr>고급 시나리오 생성(테러리스트 모의 객체에 개별 임무 계획(Plan) 부여)</vt:lpstr>
      <vt:lpstr>고급 시나리오 생성(테러리스트 모의 객체에 개별 임무 계획(Plan) 부여)</vt:lpstr>
      <vt:lpstr>고급 시나리오 생성(테러리스트 모의 객체에 개별 임무 계획(Plan) 부여)</vt:lpstr>
      <vt:lpstr>고급 시나리오 생성(SUV 차량에 임무 계획(Plan) 부여)</vt:lpstr>
      <vt:lpstr>고급 시나리오 생성(SUV 차량에 임무 계획(Plan) 부여)</vt:lpstr>
      <vt:lpstr>고급 시나리오 생성(SUV 차량에 임무 계획(Plan) 부여)</vt:lpstr>
      <vt:lpstr>고급 시나리오 생성(SUV 차량에 임무 계획(Plan) 부여)</vt:lpstr>
      <vt:lpstr>고급 시나리오 생성(군중 모의 객체에 임무 계획(Plan) 부여)</vt:lpstr>
      <vt:lpstr>고급 시나리오 생성(군중 모의 객체에 임무 계획(Plan) 부여)</vt:lpstr>
      <vt:lpstr>고급 시나리오 생성(군중 모의 객체에 임무 계획(Plan) 부여)</vt:lpstr>
      <vt:lpstr>고급 시나리오 생성(CH-24 Chinook 헬기의 임무 계획 부여)</vt:lpstr>
      <vt:lpstr>고급 시나리오 생성(CH-24 Chinook 헬기의 임무 계획 부여)</vt:lpstr>
      <vt:lpstr>고급 시나리오 생성(CH-24 Chinook 헬기의 임무 계획 부여)</vt:lpstr>
      <vt:lpstr>고급 시나리오 생성(SWAT Team의 임무 계획 부여)</vt:lpstr>
      <vt:lpstr>고급 시나리오 생성(SWAT Team의 임무 계획 부여)</vt:lpstr>
      <vt:lpstr>고급 시나리오 생성(SWAT Team의 임무 계획 부여)</vt:lpstr>
      <vt:lpstr>고급 시나리오 생성(SWAT Team의 임무 계획 부여)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</dc:creator>
  <cp:lastModifiedBy>LeeSungHo</cp:lastModifiedBy>
  <cp:revision>3566</cp:revision>
  <dcterms:created xsi:type="dcterms:W3CDTF">2020-08-04T05:59:34Z</dcterms:created>
  <dcterms:modified xsi:type="dcterms:W3CDTF">2021-08-30T06:22:00Z</dcterms:modified>
</cp:coreProperties>
</file>